
<file path=[Content_Types].xml><?xml version="1.0" encoding="utf-8"?>
<Types xmlns="http://schemas.openxmlformats.org/package/2006/content-types">
  <Default Extension="xml" ContentType="application/xml"/>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3"/>
  </p:notesMasterIdLst>
  <p:sldIdLst>
    <p:sldId id="256" r:id="rId2"/>
    <p:sldId id="260" r:id="rId3"/>
    <p:sldId id="261" r:id="rId4"/>
    <p:sldId id="262" r:id="rId5"/>
    <p:sldId id="263" r:id="rId6"/>
    <p:sldId id="264" r:id="rId7"/>
    <p:sldId id="265" r:id="rId8"/>
    <p:sldId id="266" r:id="rId9"/>
    <p:sldId id="267" r:id="rId10"/>
    <p:sldId id="268" r:id="rId11"/>
    <p:sldId id="269" r:id="rId12"/>
    <p:sldId id="282" r:id="rId13"/>
    <p:sldId id="270" r:id="rId14"/>
    <p:sldId id="274" r:id="rId15"/>
    <p:sldId id="275" r:id="rId16"/>
    <p:sldId id="276" r:id="rId17"/>
    <p:sldId id="280" r:id="rId18"/>
    <p:sldId id="300" r:id="rId19"/>
    <p:sldId id="301" r:id="rId20"/>
    <p:sldId id="302" r:id="rId21"/>
    <p:sldId id="283" r:id="rId22"/>
    <p:sldId id="284" r:id="rId23"/>
    <p:sldId id="285" r:id="rId24"/>
    <p:sldId id="286" r:id="rId25"/>
    <p:sldId id="297" r:id="rId26"/>
    <p:sldId id="287" r:id="rId27"/>
    <p:sldId id="288" r:id="rId28"/>
    <p:sldId id="289" r:id="rId29"/>
    <p:sldId id="290" r:id="rId30"/>
    <p:sldId id="291" r:id="rId31"/>
    <p:sldId id="292" r:id="rId32"/>
    <p:sldId id="293" r:id="rId33"/>
    <p:sldId id="298" r:id="rId34"/>
    <p:sldId id="296" r:id="rId35"/>
    <p:sldId id="299" r:id="rId36"/>
    <p:sldId id="294" r:id="rId37"/>
    <p:sldId id="295" r:id="rId38"/>
    <p:sldId id="281" r:id="rId39"/>
    <p:sldId id="277" r:id="rId40"/>
    <p:sldId id="278" r:id="rId41"/>
    <p:sldId id="279"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75"/>
    <p:restoredTop sz="94604"/>
  </p:normalViewPr>
  <p:slideViewPr>
    <p:cSldViewPr snapToGrid="0" snapToObjects="1">
      <p:cViewPr>
        <p:scale>
          <a:sx n="119" d="100"/>
          <a:sy n="119" d="100"/>
        </p:scale>
        <p:origin x="240"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496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063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5272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2226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4538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wrap="square"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wrap="square"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wrap="square"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3"/>
              </a:buClr>
              <a:buSzPct val="100000"/>
              <a:buFont typeface="Average"/>
              <a:buChar char="●"/>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0.png"/><Relationship Id="rId1" Type="http://schemas.microsoft.com/office/2007/relationships/media" Target="../media/media1.mp4"/><Relationship Id="rId2" Type="http://schemas.openxmlformats.org/officeDocument/2006/relationships/video" Target="../media/media1.mp4"/></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1.png"/><Relationship Id="rId1" Type="http://schemas.microsoft.com/office/2007/relationships/media" Target="../media/media2.mp4"/><Relationship Id="rId2" Type="http://schemas.openxmlformats.org/officeDocument/2006/relationships/video" Target="../media/media2.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671258" y="990800"/>
            <a:ext cx="7801500" cy="1730100"/>
          </a:xfrm>
          <a:prstGeom prst="rect">
            <a:avLst/>
          </a:prstGeom>
        </p:spPr>
        <p:txBody>
          <a:bodyPr wrap="square" lIns="91425" tIns="91425" rIns="91425" bIns="91425" anchor="b" anchorCtr="0">
            <a:noAutofit/>
          </a:bodyPr>
          <a:lstStyle/>
          <a:p>
            <a:pPr lvl="0">
              <a:spcBef>
                <a:spcPts val="0"/>
              </a:spcBef>
              <a:buNone/>
            </a:pPr>
            <a:r>
              <a:rPr lang="en"/>
              <a:t>Elliptical agents for collision avoidance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r>
              <a:rPr lang="en" dirty="0"/>
              <a:t>Velocity </a:t>
            </a:r>
            <a:r>
              <a:rPr lang="en" dirty="0" smtClean="0"/>
              <a:t>Obstacles</a:t>
            </a:r>
            <a:r>
              <a:rPr lang="en-US" sz="1800" dirty="0" smtClean="0"/>
              <a:t>[</a:t>
            </a:r>
            <a:r>
              <a:rPr lang="en-US" sz="1800" dirty="0" err="1" smtClean="0"/>
              <a:t>Fiorini</a:t>
            </a:r>
            <a:r>
              <a:rPr lang="en-US" sz="1800" dirty="0" smtClean="0"/>
              <a:t> et al. 1998]</a:t>
            </a:r>
            <a:r>
              <a:rPr lang="en" dirty="0" smtClean="0"/>
              <a:t> </a:t>
            </a:r>
            <a:endParaRPr lang="en" dirty="0"/>
          </a:p>
        </p:txBody>
      </p:sp>
      <p:sp>
        <p:nvSpPr>
          <p:cNvPr id="163" name="Shape 163"/>
          <p:cNvSpPr txBox="1">
            <a:spLocks noGrp="1"/>
          </p:cNvSpPr>
          <p:nvPr>
            <p:ph type="body" idx="1"/>
          </p:nvPr>
        </p:nvSpPr>
        <p:spPr>
          <a:xfrm>
            <a:off x="311700" y="1152475"/>
            <a:ext cx="4373100" cy="3416400"/>
          </a:xfrm>
          <a:prstGeom prst="rect">
            <a:avLst/>
          </a:prstGeom>
        </p:spPr>
        <p:txBody>
          <a:bodyPr wrap="square" lIns="91425" tIns="91425" rIns="91425" bIns="91425" anchor="t" anchorCtr="0">
            <a:noAutofit/>
          </a:bodyPr>
          <a:lstStyle/>
          <a:p>
            <a:pPr marL="457200" lvl="0" indent="-342900" rtl="0">
              <a:spcBef>
                <a:spcPts val="0"/>
              </a:spcBef>
              <a:buSzPct val="100000"/>
            </a:pPr>
            <a:r>
              <a:rPr lang="en" dirty="0"/>
              <a:t>Compute the set of velocities that lead to collision</a:t>
            </a:r>
          </a:p>
          <a:p>
            <a:pPr lvl="0" rtl="0">
              <a:spcBef>
                <a:spcPts val="0"/>
              </a:spcBef>
              <a:buNone/>
            </a:pPr>
            <a:endParaRPr sz="800" dirty="0"/>
          </a:p>
          <a:p>
            <a:pPr marL="457200" lvl="0" indent="-342900" rtl="0">
              <a:spcBef>
                <a:spcPts val="0"/>
              </a:spcBef>
              <a:buSzPct val="100000"/>
            </a:pPr>
            <a:r>
              <a:rPr lang="en" dirty="0"/>
              <a:t>Each agent tries to avoid that set of velocities </a:t>
            </a:r>
          </a:p>
          <a:p>
            <a:pPr lvl="0" rtl="0">
              <a:spcBef>
                <a:spcPts val="0"/>
              </a:spcBef>
              <a:buNone/>
            </a:pPr>
            <a:endParaRPr sz="800" dirty="0"/>
          </a:p>
          <a:p>
            <a:pPr marL="457200" lvl="0" indent="-342900">
              <a:spcBef>
                <a:spcPts val="0"/>
              </a:spcBef>
              <a:buSzPct val="100000"/>
            </a:pPr>
            <a:r>
              <a:rPr lang="en" dirty="0"/>
              <a:t>VO, </a:t>
            </a:r>
            <a:r>
              <a:rPr lang="en" dirty="0" err="1"/>
              <a:t>RVO</a:t>
            </a:r>
            <a:r>
              <a:rPr lang="en" dirty="0"/>
              <a:t>,  ORCA, </a:t>
            </a:r>
            <a:r>
              <a:rPr lang="en" dirty="0" err="1"/>
              <a:t>EORCA</a:t>
            </a:r>
            <a:endParaRPr lang="en" dirty="0"/>
          </a:p>
        </p:txBody>
      </p:sp>
      <p:pic>
        <p:nvPicPr>
          <p:cNvPr id="164" name="Shape 164"/>
          <p:cNvPicPr preferRelativeResize="0"/>
          <p:nvPr/>
        </p:nvPicPr>
        <p:blipFill>
          <a:blip r:embed="rId3">
            <a:alphaModFix/>
          </a:blip>
          <a:stretch>
            <a:fillRect/>
          </a:stretch>
        </p:blipFill>
        <p:spPr>
          <a:xfrm>
            <a:off x="5043150" y="1154863"/>
            <a:ext cx="3886200" cy="286702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Velocity obstacle </a:t>
            </a:r>
          </a:p>
        </p:txBody>
      </p:sp>
      <mc:AlternateContent xmlns:mc="http://schemas.openxmlformats.org/markup-compatibility/2006">
        <mc:Choice xmlns:a14="http://schemas.microsoft.com/office/drawing/2010/main" Requires="a14">
          <p:sp>
            <p:nvSpPr>
              <p:cNvPr id="170" name="Shape 170"/>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14:m>
                  <m:oMath xmlns:m="http://schemas.openxmlformats.org/officeDocument/2006/math">
                    <m:sSubSup>
                      <m:sSubSupPr>
                        <m:ctrlPr>
                          <a:rPr lang="en-US" i="1" smtClean="0">
                            <a:latin typeface="Cambria Math" charset="0"/>
                          </a:rPr>
                        </m:ctrlPr>
                      </m:sSubSupPr>
                      <m:e>
                        <m:r>
                          <a:rPr lang="en-US" i="1">
                            <a:latin typeface="Cambria Math" panose="02040503050406030204" pitchFamily="18" charset="0"/>
                          </a:rPr>
                          <m:t>𝑉𝑂</m:t>
                        </m:r>
                      </m:e>
                      <m:sub>
                        <m:r>
                          <a:rPr lang="en-US" b="0" i="1" smtClean="0">
                            <a:latin typeface="Cambria Math" charset="0"/>
                          </a:rPr>
                          <m:t>𝑋</m:t>
                        </m:r>
                        <m:r>
                          <a:rPr lang="en-US" i="1">
                            <a:latin typeface="Cambria Math" panose="02040503050406030204" pitchFamily="18" charset="0"/>
                          </a:rPr>
                          <m:t>|</m:t>
                        </m:r>
                        <m:r>
                          <a:rPr lang="en-US" b="0" i="1" smtClean="0">
                            <a:latin typeface="Cambria Math" charset="0"/>
                          </a:rPr>
                          <m:t>𝑌</m:t>
                        </m:r>
                      </m:sub>
                      <m:sup>
                        <m:r>
                          <m:rPr>
                            <m:sty m:val="p"/>
                          </m:rPr>
                          <a:rPr lang="en-US" i="1">
                            <a:latin typeface="Cambria Math" panose="02040503050406030204" pitchFamily="18" charset="0"/>
                          </a:rPr>
                          <m:t>τ</m:t>
                        </m:r>
                      </m:sup>
                    </m:sSubSup>
                  </m:oMath>
                </a14:m>
                <a:r>
                  <a:rPr lang="en-US" dirty="0"/>
                  <a:t>: Set of velocities for </a:t>
                </a:r>
                <a:r>
                  <a:rPr lang="en-US" dirty="0" smtClean="0"/>
                  <a:t>X </a:t>
                </a:r>
                <a:r>
                  <a:rPr lang="en-US" dirty="0"/>
                  <a:t>that would result in a collision with </a:t>
                </a:r>
                <a:r>
                  <a:rPr lang="en-US" dirty="0" smtClean="0"/>
                  <a:t>Y</a:t>
                </a:r>
                <a:endParaRPr lang="en-US" dirty="0"/>
              </a:p>
              <a:p>
                <a:pPr lvl="0" rtl="0">
                  <a:spcBef>
                    <a:spcPts val="0"/>
                  </a:spcBef>
                  <a:buNone/>
                </a:pPr>
                <a:endParaRPr lang="en-US" dirty="0"/>
              </a:p>
              <a:p>
                <a:pPr lvl="0" rtl="0">
                  <a:spcBef>
                    <a:spcPts val="0"/>
                  </a:spcBef>
                  <a:buNone/>
                </a:pPr>
                <a:endParaRPr lang="en-US" dirty="0"/>
              </a:p>
              <a:p>
                <a:pPr marL="457200" lvl="0" indent="-342900" rtl="0">
                  <a:spcBef>
                    <a:spcPts val="0"/>
                  </a:spcBef>
                  <a:buSzPct val="100000"/>
                </a:pPr>
                <a:r>
                  <a:rPr lang="en-US" dirty="0"/>
                  <a:t>M: </a:t>
                </a:r>
                <a:r>
                  <a:rPr lang="en-US" dirty="0" err="1"/>
                  <a:t>Minkowski</a:t>
                </a:r>
                <a:r>
                  <a:rPr lang="en-US" dirty="0"/>
                  <a:t> sum of </a:t>
                </a:r>
                <a:r>
                  <a:rPr lang="en-US" dirty="0" smtClean="0"/>
                  <a:t>the space occupied by the agents</a:t>
                </a:r>
                <a:endParaRPr lang="en-US" dirty="0"/>
              </a:p>
              <a:p>
                <a:pPr lvl="0">
                  <a:buNone/>
                </a:pPr>
                <a:endParaRPr lang="en-US" sz="2000" dirty="0">
                  <a:solidFill>
                    <a:srgbClr val="000000"/>
                  </a:solidFill>
                  <a:latin typeface="Arial"/>
                  <a:ea typeface="Arial"/>
                  <a:cs typeface="Arial"/>
                  <a:sym typeface="Arial"/>
                </a:endParaRPr>
              </a:p>
              <a:p>
                <a:pPr marL="457200" lvl="0" indent="-342900" rtl="0">
                  <a:spcBef>
                    <a:spcPts val="0"/>
                  </a:spcBef>
                  <a:buSzPct val="100000"/>
                </a:pPr>
                <a:r>
                  <a:rPr lang="en-US" dirty="0"/>
                  <a:t>In </a:t>
                </a:r>
                <a:r>
                  <a:rPr lang="en-US" dirty="0" err="1"/>
                  <a:t>RVO</a:t>
                </a:r>
                <a:r>
                  <a:rPr lang="en-US" dirty="0"/>
                  <a:t> each agent takes half the responsibility to avoid collisions  </a:t>
                </a:r>
                <a:endParaRPr lang="en" dirty="0"/>
              </a:p>
            </p:txBody>
          </p:sp>
        </mc:Choice>
        <mc:Fallback>
          <p:sp>
            <p:nvSpPr>
              <p:cNvPr id="170" name="Shape 170"/>
              <p:cNvSpPr txBox="1">
                <a:spLocks noGrp="1" noRot="1" noChangeAspect="1" noMove="1" noResize="1" noEditPoints="1" noAdjustHandles="1" noChangeArrowheads="1" noChangeShapeType="1" noTextEdit="1"/>
              </p:cNvSpPr>
              <p:nvPr>
                <p:ph type="body" idx="1"/>
              </p:nvPr>
            </p:nvSpPr>
            <p:spPr>
              <a:xfrm>
                <a:off x="311700" y="1152475"/>
                <a:ext cx="8520600" cy="3416400"/>
              </a:xfrm>
              <a:prstGeom prst="rect">
                <a:avLst/>
              </a:prstGeom>
              <a:blipFill rotWithShape="0">
                <a:blip r:embed="rId3"/>
                <a:stretch>
                  <a:fillRect l="-429"/>
                </a:stretch>
              </a:blipFill>
            </p:spPr>
            <p:txBody>
              <a:bodyPr/>
              <a:lstStyle/>
              <a:p>
                <a:r>
                  <a:rPr lang="en-US">
                    <a:noFill/>
                  </a:rPr>
                  <a:t> </a:t>
                </a:r>
              </a:p>
            </p:txBody>
          </p:sp>
        </mc:Fallback>
      </mc:AlternateContent>
      <p:pic>
        <p:nvPicPr>
          <p:cNvPr id="171" name="Shape 171"/>
          <p:cNvPicPr preferRelativeResize="0"/>
          <p:nvPr/>
        </p:nvPicPr>
        <p:blipFill>
          <a:blip r:embed="rId4">
            <a:alphaModFix/>
          </a:blip>
          <a:stretch>
            <a:fillRect/>
          </a:stretch>
        </p:blipFill>
        <p:spPr>
          <a:xfrm>
            <a:off x="916575" y="1889853"/>
            <a:ext cx="6375049" cy="52057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Obstacles </a:t>
            </a:r>
            <a:endParaRPr lang="en-US" dirty="0"/>
          </a:p>
        </p:txBody>
      </p:sp>
      <mc:AlternateContent xmlns:mc="http://schemas.openxmlformats.org/markup-compatibility/2006">
        <mc:Choice xmlns:a14="http://schemas.microsoft.com/office/drawing/2010/main" Requires="a14">
          <p:sp>
            <p:nvSpPr>
              <p:cNvPr id="3" name="Text Placeholder 2"/>
              <p:cNvSpPr>
                <a:spLocks noGrp="1"/>
              </p:cNvSpPr>
              <p:nvPr>
                <p:ph type="body" idx="1"/>
              </p:nvPr>
            </p:nvSpPr>
            <p:spPr/>
            <p:txBody>
              <a:bodyPr/>
              <a:lstStyle/>
              <a:p>
                <a:pPr lvl="1">
                  <a:buSzPct val="100000"/>
                  <a:buFont typeface="Average"/>
                  <a:buChar char="●"/>
                </a:pPr>
                <a:r>
                  <a:rPr lang="en-US" b="0" dirty="0" smtClean="0"/>
                  <a:t>    </a:t>
                </a:r>
                <a14:m>
                  <m:oMath xmlns:m="http://schemas.openxmlformats.org/officeDocument/2006/math">
                    <m:r>
                      <a:rPr lang="en-US" sz="2000" b="0" i="1" smtClean="0">
                        <a:latin typeface="Cambria Math" charset="0"/>
                      </a:rPr>
                      <m:t> </m:t>
                    </m:r>
                    <m:sSubSup>
                      <m:sSubSupPr>
                        <m:ctrlPr>
                          <a:rPr lang="en-US" sz="2000" i="1" smtClean="0">
                            <a:latin typeface="Cambria Math" charset="0"/>
                          </a:rPr>
                        </m:ctrlPr>
                      </m:sSubSupPr>
                      <m:e>
                        <m:r>
                          <a:rPr lang="en-US" sz="2000" i="1">
                            <a:latin typeface="Cambria Math" panose="02040503050406030204" pitchFamily="18" charset="0"/>
                          </a:rPr>
                          <m:t>𝑂𝑅𝐶𝐴</m:t>
                        </m:r>
                      </m:e>
                      <m:sub>
                        <m:r>
                          <a:rPr lang="en-US" sz="2000" i="1">
                            <a:latin typeface="Cambria Math" panose="02040503050406030204" pitchFamily="18" charset="0"/>
                          </a:rPr>
                          <m:t>𝐴</m:t>
                        </m:r>
                      </m:sub>
                      <m:sup>
                        <m:r>
                          <a:rPr lang="en-US" sz="2000" i="1">
                            <a:latin typeface="Cambria Math" panose="02040503050406030204" pitchFamily="18" charset="0"/>
                            <a:ea typeface="Cambria Math" panose="02040503050406030204" pitchFamily="18" charset="0"/>
                          </a:rPr>
                          <m:t>𝜏</m:t>
                        </m:r>
                      </m:sup>
                    </m:sSubSup>
                    <m:r>
                      <a:rPr lang="en-US" sz="2000" i="1">
                        <a:latin typeface="Cambria Math" panose="02040503050406030204" pitchFamily="18" charset="0"/>
                        <a:ea typeface="Cambria Math" panose="02040503050406030204" pitchFamily="18" charset="0"/>
                      </a:rPr>
                      <m:t>= </m:t>
                    </m:r>
                    <m:nary>
                      <m:naryPr>
                        <m:chr m:val="⋂"/>
                        <m:supHide m:val="on"/>
                        <m:ctrlPr>
                          <a:rPr lang="en-US" sz="2000" i="1">
                            <a:latin typeface="Cambria Math" charset="0"/>
                            <a:ea typeface="Cambria Math" panose="02040503050406030204" pitchFamily="18" charset="0"/>
                          </a:rPr>
                        </m:ctrlPr>
                      </m:naryPr>
                      <m:sub>
                        <m:r>
                          <m:rPr>
                            <m:brk m:alnAt="7"/>
                          </m:rPr>
                          <a:rPr lang="en-US" sz="2000" i="1">
                            <a:latin typeface="Cambria Math" panose="02040503050406030204" pitchFamily="18" charset="0"/>
                            <a:ea typeface="Cambria Math" panose="02040503050406030204" pitchFamily="18" charset="0"/>
                          </a:rPr>
                          <m:t>𝐵</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𝐴</m:t>
                        </m:r>
                      </m:sub>
                      <m:sup/>
                      <m:e>
                        <m:sSubSup>
                          <m:sSubSupPr>
                            <m:ctrlPr>
                              <a:rPr lang="en-US" sz="2000" i="1">
                                <a:latin typeface="Cambria Math" charset="0"/>
                              </a:rPr>
                            </m:ctrlPr>
                          </m:sSubSupPr>
                          <m:e>
                            <m:r>
                              <a:rPr lang="en-US" sz="2000" i="1">
                                <a:latin typeface="Cambria Math" panose="02040503050406030204" pitchFamily="18" charset="0"/>
                              </a:rPr>
                              <m:t>𝑂𝑅𝐶𝐴</m:t>
                            </m:r>
                          </m:e>
                          <m:sub>
                            <m:r>
                              <a:rPr lang="en-US" sz="2000" i="1">
                                <a:latin typeface="Cambria Math" panose="02040503050406030204" pitchFamily="18" charset="0"/>
                              </a:rPr>
                              <m:t>𝐴</m:t>
                            </m:r>
                            <m:r>
                              <a:rPr lang="en-US" sz="2000" i="1">
                                <a:latin typeface="Cambria Math" panose="02040503050406030204" pitchFamily="18" charset="0"/>
                              </a:rPr>
                              <m:t>|</m:t>
                            </m:r>
                            <m:r>
                              <a:rPr lang="en-US" sz="2000" i="1">
                                <a:latin typeface="Cambria Math" panose="02040503050406030204" pitchFamily="18" charset="0"/>
                              </a:rPr>
                              <m:t>𝐵</m:t>
                            </m:r>
                          </m:sub>
                          <m:sup>
                            <m:r>
                              <a:rPr lang="en-US" sz="2000" i="1">
                                <a:latin typeface="Cambria Math" panose="02040503050406030204" pitchFamily="18" charset="0"/>
                                <a:ea typeface="Cambria Math" panose="02040503050406030204" pitchFamily="18" charset="0"/>
                              </a:rPr>
                              <m:t>𝜏</m:t>
                            </m:r>
                          </m:sup>
                        </m:sSubSup>
                      </m:e>
                    </m:nary>
                    <m:r>
                      <a:rPr lang="en-US" sz="2000" i="1">
                        <a:latin typeface="Cambria Math" panose="02040503050406030204" pitchFamily="18" charset="0"/>
                        <a:ea typeface="Cambria Math" panose="02040503050406030204" pitchFamily="18" charset="0"/>
                      </a:rPr>
                      <m:t> </m:t>
                    </m:r>
                  </m:oMath>
                </a14:m>
                <a:endParaRPr lang="en-US" sz="2000" dirty="0"/>
              </a:p>
              <a:p>
                <a:r>
                  <a:rPr lang="en-US" dirty="0" smtClean="0"/>
                  <a:t>    </a:t>
                </a:r>
                <a14:m>
                  <m:oMath xmlns:m="http://schemas.openxmlformats.org/officeDocument/2006/math">
                    <m:sSubSup>
                      <m:sSubSupPr>
                        <m:ctrlPr>
                          <a:rPr lang="en-US" sz="2000" i="1">
                            <a:latin typeface="Cambria Math"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𝐴</m:t>
                        </m:r>
                      </m:sub>
                      <m:sup>
                        <m:r>
                          <a:rPr lang="en-US" sz="2000" i="1">
                            <a:latin typeface="Cambria Math" panose="02040503050406030204" pitchFamily="18" charset="0"/>
                          </a:rPr>
                          <m:t>𝑛𝑒𝑤</m:t>
                        </m:r>
                      </m:sup>
                    </m:sSubSup>
                    <m:r>
                      <a:rPr lang="en-US" sz="2000">
                        <a:latin typeface="Cambria Math" panose="02040503050406030204" pitchFamily="18" charset="0"/>
                      </a:rPr>
                      <m:t>=</m:t>
                    </m:r>
                    <m:r>
                      <m:rPr>
                        <m:sty m:val="p"/>
                      </m:rPr>
                      <a:rPr lang="en-US" sz="2000">
                        <a:latin typeface="Cambria Math" panose="02040503050406030204" pitchFamily="18" charset="0"/>
                      </a:rPr>
                      <m:t>arg</m:t>
                    </m:r>
                    <m:r>
                      <a:rPr lang="en-US" sz="2000">
                        <a:latin typeface="Cambria Math" panose="02040503050406030204" pitchFamily="18" charset="0"/>
                      </a:rPr>
                      <m:t> </m:t>
                    </m:r>
                    <m:sSub>
                      <m:sSubPr>
                        <m:ctrlPr>
                          <a:rPr lang="en-US" sz="2000" i="1">
                            <a:latin typeface="Cambria Math" charset="0"/>
                          </a:rPr>
                        </m:ctrlPr>
                      </m:sSubPr>
                      <m:e>
                        <m:r>
                          <a:rPr lang="en-US" sz="2000" i="1">
                            <a:latin typeface="Cambria Math" panose="02040503050406030204" pitchFamily="18" charset="0"/>
                          </a:rPr>
                          <m:t>𝑚𝑖𝑛</m:t>
                        </m:r>
                      </m:e>
                      <m:sub>
                        <m:r>
                          <a:rPr lang="en-US" sz="2000" i="1">
                            <a:latin typeface="Cambria Math" panose="02040503050406030204" pitchFamily="18" charset="0"/>
                          </a:rPr>
                          <m:t>𝑣</m:t>
                        </m:r>
                        <m:r>
                          <a:rPr lang="en-US" sz="2000" i="1">
                            <a:latin typeface="Cambria Math" panose="02040503050406030204" pitchFamily="18" charset="0"/>
                            <a:ea typeface="Cambria Math" panose="02040503050406030204" pitchFamily="18" charset="0"/>
                          </a:rPr>
                          <m:t>∈</m:t>
                        </m:r>
                        <m:sSubSup>
                          <m:sSubSupPr>
                            <m:ctrlPr>
                              <a:rPr lang="en-US" sz="2000" i="1">
                                <a:latin typeface="Cambria Math" charset="0"/>
                              </a:rPr>
                            </m:ctrlPr>
                          </m:sSubSupPr>
                          <m:e>
                            <m:r>
                              <a:rPr lang="en-US" sz="2000" i="1">
                                <a:latin typeface="Cambria Math" panose="02040503050406030204" pitchFamily="18" charset="0"/>
                              </a:rPr>
                              <m:t>𝑂𝑅𝐶𝐴</m:t>
                            </m:r>
                          </m:e>
                          <m:sub>
                            <m:r>
                              <a:rPr lang="en-US" sz="2000" i="1">
                                <a:latin typeface="Cambria Math" panose="02040503050406030204" pitchFamily="18" charset="0"/>
                              </a:rPr>
                              <m:t>𝐴</m:t>
                            </m:r>
                          </m:sub>
                          <m:sup>
                            <m:r>
                              <a:rPr lang="en-US" sz="2000" i="1">
                                <a:latin typeface="Cambria Math" panose="02040503050406030204" pitchFamily="18" charset="0"/>
                                <a:ea typeface="Cambria Math" panose="02040503050406030204" pitchFamily="18" charset="0"/>
                              </a:rPr>
                              <m:t>𝜏</m:t>
                            </m:r>
                          </m:sup>
                        </m:sSubSup>
                      </m:sub>
                    </m:sSub>
                    <m:r>
                      <a:rPr lang="en-US" sz="2000" i="1">
                        <a:latin typeface="Cambria Math" panose="02040503050406030204" pitchFamily="18" charset="0"/>
                      </a:rPr>
                      <m:t> </m:t>
                    </m:r>
                    <m:d>
                      <m:dPr>
                        <m:begChr m:val="|"/>
                        <m:endChr m:val="|"/>
                        <m:ctrlPr>
                          <a:rPr lang="en-US" sz="2000" i="1">
                            <a:latin typeface="Cambria Math" charset="0"/>
                          </a:rPr>
                        </m:ctrlPr>
                      </m:dPr>
                      <m:e>
                        <m:r>
                          <a:rPr lang="en-US" sz="2000" i="1">
                            <a:latin typeface="Cambria Math" panose="02040503050406030204" pitchFamily="18" charset="0"/>
                          </a:rPr>
                          <m:t>|</m:t>
                        </m:r>
                        <m:r>
                          <a:rPr lang="en-US" sz="2000" i="1">
                            <a:latin typeface="Cambria Math" panose="02040503050406030204" pitchFamily="18" charset="0"/>
                          </a:rPr>
                          <m:t>𝑣</m:t>
                        </m:r>
                        <m:r>
                          <a:rPr lang="en-US" sz="2000" i="1">
                            <a:latin typeface="Cambria Math" panose="02040503050406030204" pitchFamily="18" charset="0"/>
                          </a:rPr>
                          <m:t> − </m:t>
                        </m:r>
                        <m:sSubSup>
                          <m:sSubSupPr>
                            <m:ctrlPr>
                              <a:rPr lang="en-US" sz="2000" i="1">
                                <a:latin typeface="Cambria Math"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𝐴</m:t>
                            </m:r>
                          </m:sub>
                          <m:sup>
                            <m:r>
                              <a:rPr lang="en-US" sz="2000" i="1">
                                <a:latin typeface="Cambria Math" panose="02040503050406030204" pitchFamily="18" charset="0"/>
                              </a:rPr>
                              <m:t>𝑝𝑟𝑒𝑓</m:t>
                            </m:r>
                          </m:sup>
                        </m:sSubSup>
                        <m:r>
                          <a:rPr lang="en-US" sz="2000" i="1">
                            <a:latin typeface="Cambria Math" panose="02040503050406030204" pitchFamily="18" charset="0"/>
                          </a:rPr>
                          <m:t>|</m:t>
                        </m:r>
                      </m:e>
                    </m:d>
                  </m:oMath>
                </a14:m>
                <a:endParaRPr lang="en-US" sz="2000" dirty="0"/>
              </a:p>
            </p:txBody>
          </p:sp>
        </mc:Choice>
        <mc:Fallback>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429" t="-8750"/>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67" y="2524526"/>
            <a:ext cx="4968763" cy="24455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212" y="2524526"/>
            <a:ext cx="3166438" cy="2445507"/>
          </a:xfrm>
          <a:prstGeom prst="rect">
            <a:avLst/>
          </a:prstGeom>
        </p:spPr>
      </p:pic>
    </p:spTree>
    <p:extLst>
      <p:ext uri="{BB962C8B-B14F-4D97-AF65-F5344CB8AC3E}">
        <p14:creationId xmlns:p14="http://schemas.microsoft.com/office/powerpoint/2010/main" val="754965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Velocity Obstacles (Disks vs. Ellipse)</a:t>
            </a:r>
          </a:p>
        </p:txBody>
      </p:sp>
      <p:sp>
        <p:nvSpPr>
          <p:cNvPr id="177" name="Shape 177"/>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42900" rtl="0">
              <a:spcBef>
                <a:spcPts val="0"/>
              </a:spcBef>
              <a:buSzPct val="100000"/>
            </a:pPr>
            <a:r>
              <a:rPr lang="en" dirty="0"/>
              <a:t>Computation of </a:t>
            </a:r>
            <a:r>
              <a:rPr lang="en" dirty="0" err="1"/>
              <a:t>Minkowski</a:t>
            </a:r>
            <a:r>
              <a:rPr lang="en" dirty="0"/>
              <a:t> sum (MS) is important for VO</a:t>
            </a:r>
          </a:p>
          <a:p>
            <a:pPr lvl="0" rtl="0">
              <a:spcBef>
                <a:spcPts val="0"/>
              </a:spcBef>
              <a:buNone/>
            </a:pPr>
            <a:endParaRPr dirty="0"/>
          </a:p>
          <a:p>
            <a:pPr marL="457200" lvl="0" indent="-342900" rtl="0">
              <a:spcBef>
                <a:spcPts val="0"/>
              </a:spcBef>
              <a:buSzPct val="100000"/>
            </a:pPr>
            <a:r>
              <a:rPr lang="en" dirty="0"/>
              <a:t>MS for disks is straightforward </a:t>
            </a:r>
          </a:p>
          <a:p>
            <a:pPr lvl="0" rtl="0">
              <a:spcBef>
                <a:spcPts val="0"/>
              </a:spcBef>
              <a:buNone/>
            </a:pPr>
            <a:endParaRPr dirty="0"/>
          </a:p>
          <a:p>
            <a:pPr marL="457200" lvl="0" indent="-342900">
              <a:spcBef>
                <a:spcPts val="0"/>
              </a:spcBef>
              <a:buSzPct val="100000"/>
            </a:pPr>
            <a:r>
              <a:rPr lang="en" dirty="0"/>
              <a:t>MS for ellipses is computationally expensive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EORCA Collision Avoidance </a:t>
            </a:r>
          </a:p>
        </p:txBody>
      </p:sp>
      <p:sp>
        <p:nvSpPr>
          <p:cNvPr id="209" name="Shape 209"/>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42900" rtl="0">
              <a:spcBef>
                <a:spcPts val="0"/>
              </a:spcBef>
              <a:buSzPct val="100000"/>
            </a:pPr>
            <a:r>
              <a:rPr lang="en" dirty="0"/>
              <a:t>Compute neighbor agents constraints </a:t>
            </a:r>
          </a:p>
          <a:p>
            <a:pPr lvl="0" rtl="0">
              <a:spcBef>
                <a:spcPts val="0"/>
              </a:spcBef>
              <a:buNone/>
            </a:pPr>
            <a:endParaRPr dirty="0"/>
          </a:p>
          <a:p>
            <a:pPr marL="457200" lvl="0" indent="-342900" rtl="0">
              <a:spcBef>
                <a:spcPts val="0"/>
              </a:spcBef>
              <a:buSzPct val="100000"/>
            </a:pPr>
            <a:r>
              <a:rPr lang="en" dirty="0"/>
              <a:t>Compute neighbor obstacle constraints </a:t>
            </a:r>
          </a:p>
          <a:p>
            <a:pPr lvl="0" rtl="0">
              <a:spcBef>
                <a:spcPts val="0"/>
              </a:spcBef>
              <a:buNone/>
            </a:pPr>
            <a:endParaRPr dirty="0"/>
          </a:p>
          <a:p>
            <a:pPr marL="457200" lvl="0" indent="-342900">
              <a:spcBef>
                <a:spcPts val="0"/>
              </a:spcBef>
              <a:buSzPct val="100000"/>
            </a:pPr>
            <a:r>
              <a:rPr lang="en" dirty="0"/>
              <a:t>Find collision-free velocity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Neighbor agents </a:t>
            </a:r>
          </a:p>
        </p:txBody>
      </p:sp>
      <p:sp>
        <p:nvSpPr>
          <p:cNvPr id="215" name="Shape 215"/>
          <p:cNvSpPr txBox="1">
            <a:spLocks noGrp="1"/>
          </p:cNvSpPr>
          <p:nvPr>
            <p:ph type="body" idx="1"/>
          </p:nvPr>
        </p:nvSpPr>
        <p:spPr>
          <a:xfrm>
            <a:off x="311700" y="1152475"/>
            <a:ext cx="5036477" cy="3416400"/>
          </a:xfrm>
          <a:prstGeom prst="rect">
            <a:avLst/>
          </a:prstGeom>
        </p:spPr>
        <p:txBody>
          <a:bodyPr wrap="square" lIns="91425" tIns="91425" rIns="91425" bIns="91425" anchor="t" anchorCtr="0">
            <a:noAutofit/>
          </a:bodyPr>
          <a:lstStyle/>
          <a:p>
            <a:pPr marL="457200" lvl="0" indent="-342900">
              <a:spcBef>
                <a:spcPts val="0"/>
              </a:spcBef>
              <a:buSzPct val="100000"/>
            </a:pPr>
            <a:r>
              <a:rPr lang="en-US" dirty="0" smtClean="0"/>
              <a:t>Velocity obstacles for </a:t>
            </a:r>
            <a:r>
              <a:rPr lang="en-US" dirty="0" smtClean="0"/>
              <a:t> elliptical agents </a:t>
            </a:r>
            <a:endParaRPr lang="en-US" dirty="0"/>
          </a:p>
          <a:p>
            <a:pPr marL="457200" indent="-342900"/>
            <a:r>
              <a:rPr lang="en-US" dirty="0"/>
              <a:t>The velocity obstacle for X induced by Y takes the shape of a truncated </a:t>
            </a:r>
            <a:r>
              <a:rPr lang="en-US" dirty="0" smtClean="0"/>
              <a:t>cone</a:t>
            </a:r>
          </a:p>
          <a:p>
            <a:pPr marL="457200" indent="-342900"/>
            <a:r>
              <a:rPr lang="en-US" dirty="0" smtClean="0"/>
              <a:t>The forward arc of the cone is the forward face of the </a:t>
            </a:r>
            <a:r>
              <a:rPr lang="en-US" dirty="0" err="1" smtClean="0"/>
              <a:t>Minkowski</a:t>
            </a:r>
            <a:r>
              <a:rPr lang="en-US" dirty="0" smtClean="0"/>
              <a:t> Sum of -X and Y scaled by  and centered (</a:t>
            </a:r>
            <a:r>
              <a:rPr lang="en-US" dirty="0" err="1" smtClean="0"/>
              <a:t>P</a:t>
            </a:r>
            <a:r>
              <a:rPr lang="en-US" baseline="-25000" dirty="0" err="1" smtClean="0">
                <a:latin typeface="Cambria Math" charset="0"/>
                <a:ea typeface="Cambria Math" charset="0"/>
                <a:cs typeface="Cambria Math" charset="0"/>
              </a:rPr>
              <a:t>x</a:t>
            </a:r>
            <a:r>
              <a:rPr lang="en-US" dirty="0" smtClean="0">
                <a:latin typeface="Cambria Math" charset="0"/>
                <a:ea typeface="Cambria Math" charset="0"/>
                <a:cs typeface="Cambria Math" charset="0"/>
              </a:rPr>
              <a:t> </a:t>
            </a:r>
            <a:r>
              <a:rPr lang="mr-IN" dirty="0" smtClean="0">
                <a:latin typeface="Cambria Math" charset="0"/>
                <a:ea typeface="Cambria Math" charset="0"/>
                <a:cs typeface="Cambria Math" charset="0"/>
              </a:rPr>
              <a:t>–</a:t>
            </a:r>
            <a:r>
              <a:rPr lang="en-US" dirty="0" smtClean="0">
                <a:latin typeface="Cambria Math" charset="0"/>
                <a:ea typeface="Cambria Math" charset="0"/>
                <a:cs typeface="Cambria Math" charset="0"/>
              </a:rPr>
              <a:t> </a:t>
            </a:r>
            <a:r>
              <a:rPr lang="en-US" dirty="0" err="1" smtClean="0">
                <a:latin typeface="Cambria Math" charset="0"/>
                <a:ea typeface="Cambria Math" charset="0"/>
                <a:cs typeface="Cambria Math" charset="0"/>
              </a:rPr>
              <a:t>P</a:t>
            </a:r>
            <a:r>
              <a:rPr lang="en-US" baseline="-25000" dirty="0" err="1" smtClean="0">
                <a:latin typeface="Cambria Math" charset="0"/>
                <a:ea typeface="Cambria Math" charset="0"/>
                <a:cs typeface="Cambria Math" charset="0"/>
              </a:rPr>
              <a:t>y</a:t>
            </a:r>
            <a:r>
              <a:rPr lang="en-US" dirty="0" smtClean="0">
                <a:latin typeface="Cambria Math" charset="0"/>
                <a:ea typeface="Cambria Math" charset="0"/>
                <a:cs typeface="Cambria Math" charset="0"/>
              </a:rPr>
              <a:t> / T)</a:t>
            </a:r>
            <a:endParaRPr lang="en-US" dirty="0" smtClean="0"/>
          </a:p>
          <a:p>
            <a:pPr marL="457200" indent="-342900"/>
            <a:endParaRPr lang="en-US" dirty="0" smtClean="0"/>
          </a:p>
          <a:p>
            <a:pPr marL="457200" lvl="0" indent="-342900">
              <a:spcBef>
                <a:spcPts val="0"/>
              </a:spcBef>
              <a:buSzPct val="100000"/>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578" y="153010"/>
            <a:ext cx="3199495" cy="23243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577" y="2519914"/>
            <a:ext cx="3199495" cy="240521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US" dirty="0" smtClean="0"/>
              <a:t>Neighbor Obstacles </a:t>
            </a:r>
            <a:endParaRPr dirty="0"/>
          </a:p>
        </p:txBody>
      </p:sp>
      <p:sp>
        <p:nvSpPr>
          <p:cNvPr id="221" name="Shape 221"/>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285750" indent="-285750"/>
            <a:r>
              <a:rPr lang="en-US" dirty="0" smtClean="0"/>
              <a:t>Obstacles are represented as lines </a:t>
            </a:r>
          </a:p>
          <a:p>
            <a:pPr>
              <a:buNone/>
            </a:pPr>
            <a:endParaRPr lang="en-US" dirty="0" smtClean="0"/>
          </a:p>
          <a:p>
            <a:pPr marL="285750" indent="-285750"/>
            <a:r>
              <a:rPr lang="en-US" dirty="0" smtClean="0"/>
              <a:t>An </a:t>
            </a:r>
            <a:r>
              <a:rPr lang="en-US" dirty="0"/>
              <a:t>agent moves toward a line segment </a:t>
            </a:r>
            <a:r>
              <a:rPr lang="en-US" dirty="0" smtClean="0"/>
              <a:t>obstacle</a:t>
            </a:r>
          </a:p>
          <a:p>
            <a:pPr>
              <a:buNone/>
            </a:pPr>
            <a:endParaRPr lang="en-US" dirty="0"/>
          </a:p>
          <a:p>
            <a:r>
              <a:rPr lang="en-US" dirty="0"/>
              <a:t> </a:t>
            </a:r>
            <a:r>
              <a:rPr lang="en-US" dirty="0"/>
              <a:t>F</a:t>
            </a:r>
            <a:r>
              <a:rPr lang="en-US" dirty="0" smtClean="0"/>
              <a:t>orward </a:t>
            </a:r>
            <a:r>
              <a:rPr lang="en-US" dirty="0"/>
              <a:t>arc of the cone is the </a:t>
            </a:r>
            <a:r>
              <a:rPr lang="en-US" dirty="0" smtClean="0"/>
              <a:t>forward face </a:t>
            </a:r>
            <a:r>
              <a:rPr lang="en-US" dirty="0"/>
              <a:t>of the </a:t>
            </a:r>
            <a:r>
              <a:rPr lang="en-US" dirty="0" err="1"/>
              <a:t>Minkowski</a:t>
            </a:r>
            <a:r>
              <a:rPr lang="en-US" dirty="0"/>
              <a:t> Sum of 􀀀X and O scaled by  and centered at </a:t>
            </a:r>
            <a:r>
              <a:rPr lang="en-US" dirty="0"/>
              <a:t>(</a:t>
            </a:r>
            <a:r>
              <a:rPr lang="en-US" dirty="0" smtClean="0"/>
              <a:t>P</a:t>
            </a:r>
            <a:r>
              <a:rPr lang="en-US" baseline="-25000" dirty="0" smtClean="0">
                <a:latin typeface="Cambria Math" charset="0"/>
                <a:ea typeface="Cambria Math" charset="0"/>
                <a:cs typeface="Cambria Math" charset="0"/>
              </a:rPr>
              <a:t>o</a:t>
            </a:r>
            <a:r>
              <a:rPr lang="mr-IN" dirty="0" smtClean="0">
                <a:latin typeface="Cambria Math" charset="0"/>
                <a:ea typeface="Cambria Math" charset="0"/>
                <a:cs typeface="Cambria Math" charset="0"/>
              </a:rPr>
              <a:t>–</a:t>
            </a:r>
            <a:r>
              <a:rPr lang="en-US" dirty="0" smtClean="0">
                <a:latin typeface="Cambria Math" charset="0"/>
                <a:ea typeface="Cambria Math" charset="0"/>
                <a:cs typeface="Cambria Math" charset="0"/>
              </a:rPr>
              <a:t> </a:t>
            </a:r>
            <a:r>
              <a:rPr lang="en-US" dirty="0" err="1" smtClean="0">
                <a:latin typeface="Cambria Math" charset="0"/>
                <a:ea typeface="Cambria Math" charset="0"/>
                <a:cs typeface="Cambria Math" charset="0"/>
              </a:rPr>
              <a:t>P</a:t>
            </a:r>
            <a:r>
              <a:rPr lang="en-US" baseline="-25000" dirty="0" err="1" smtClean="0">
                <a:latin typeface="Cambria Math" charset="0"/>
                <a:ea typeface="Cambria Math" charset="0"/>
                <a:cs typeface="Cambria Math" charset="0"/>
              </a:rPr>
              <a:t>x</a:t>
            </a:r>
            <a:r>
              <a:rPr lang="en-US" dirty="0" smtClean="0">
                <a:latin typeface="Cambria Math" charset="0"/>
                <a:ea typeface="Cambria Math" charset="0"/>
                <a:cs typeface="Cambria Math" charset="0"/>
              </a:rPr>
              <a:t> / </a:t>
            </a:r>
            <a:r>
              <a:rPr lang="en-US" dirty="0">
                <a:latin typeface="Cambria Math" charset="0"/>
                <a:ea typeface="Cambria Math" charset="0"/>
                <a:cs typeface="Cambria Math" charset="0"/>
              </a:rPr>
              <a:t>T)</a:t>
            </a:r>
            <a:endParaRPr lang="en-US" dirty="0"/>
          </a:p>
          <a:p>
            <a:endParaRPr lang="en-US" dirty="0"/>
          </a:p>
          <a:p>
            <a:pPr marL="285750" indent="-285750"/>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307" y="242095"/>
            <a:ext cx="3130993" cy="22251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307" y="2554469"/>
            <a:ext cx="3035717" cy="251777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 collision free velocity </a:t>
            </a:r>
            <a:endParaRPr lang="en-US" dirty="0"/>
          </a:p>
        </p:txBody>
      </p:sp>
      <mc:AlternateContent xmlns:mc="http://schemas.openxmlformats.org/markup-compatibility/2006">
        <mc:Choice xmlns:a14="http://schemas.microsoft.com/office/drawing/2010/main" Requires="a14">
          <p:sp>
            <p:nvSpPr>
              <p:cNvPr id="3" name="Text Placeholder 2"/>
              <p:cNvSpPr>
                <a:spLocks noGrp="1"/>
              </p:cNvSpPr>
              <p:nvPr>
                <p:ph type="body" idx="1"/>
              </p:nvPr>
            </p:nvSpPr>
            <p:spPr>
              <a:xfrm>
                <a:off x="311700" y="1152475"/>
                <a:ext cx="5227863" cy="3416400"/>
              </a:xfrm>
            </p:spPr>
            <p:txBody>
              <a:bodyPr/>
              <a:lstStyle/>
              <a:p>
                <a:r>
                  <a:rPr lang="en-US" dirty="0" smtClean="0"/>
                  <a:t> Compute all the constraints</a:t>
                </a:r>
              </a:p>
              <a:p>
                <a:r>
                  <a:rPr lang="en-US" dirty="0"/>
                  <a:t> </a:t>
                </a:r>
                <a:r>
                  <a:rPr lang="en-US" dirty="0"/>
                  <a:t>N</a:t>
                </a:r>
                <a:r>
                  <a:rPr lang="en-US" dirty="0" smtClean="0"/>
                  <a:t>ew </a:t>
                </a:r>
                <a:r>
                  <a:rPr lang="en-US" dirty="0"/>
                  <a:t>velocity is chosen from the region </a:t>
                </a:r>
                <a:r>
                  <a:rPr lang="en-US" dirty="0" smtClean="0"/>
                  <a:t>of </a:t>
                </a:r>
                <a:r>
                  <a:rPr lang="en-US" dirty="0"/>
                  <a:t>feasible velocities</a:t>
                </a:r>
              </a:p>
              <a:p>
                <a:pPr lvl="1">
                  <a:buSzPct val="100000"/>
                  <a:buFont typeface="Average"/>
                  <a:buChar char="●"/>
                </a:pPr>
                <a14:m>
                  <m:oMath xmlns:m="http://schemas.openxmlformats.org/officeDocument/2006/math">
                    <m:sSubSup>
                      <m:sSubSupPr>
                        <m:ctrlPr>
                          <a:rPr lang="en-US" sz="2000" i="1">
                            <a:latin typeface="Cambria Math" charset="0"/>
                          </a:rPr>
                        </m:ctrlPr>
                      </m:sSubSupPr>
                      <m:e>
                        <m:r>
                          <a:rPr lang="en-US" sz="2000" b="0" i="1" smtClean="0">
                            <a:latin typeface="Cambria Math" charset="0"/>
                          </a:rPr>
                          <m:t> </m:t>
                        </m:r>
                        <m:r>
                          <a:rPr lang="en-US" sz="2000" b="0" i="1" smtClean="0">
                            <a:latin typeface="Cambria Math" charset="0"/>
                          </a:rPr>
                          <m:t>𝐸𝑂</m:t>
                        </m:r>
                        <m:r>
                          <a:rPr lang="en-US" sz="2000" i="1">
                            <a:latin typeface="Cambria Math" panose="02040503050406030204" pitchFamily="18" charset="0"/>
                          </a:rPr>
                          <m:t>𝑅𝐶𝐴</m:t>
                        </m:r>
                      </m:e>
                      <m:sub>
                        <m:r>
                          <a:rPr lang="en-US" sz="2000" i="1">
                            <a:latin typeface="Cambria Math" panose="02040503050406030204" pitchFamily="18" charset="0"/>
                          </a:rPr>
                          <m:t>𝐴</m:t>
                        </m:r>
                      </m:sub>
                      <m:sup>
                        <m:r>
                          <a:rPr lang="en-US" sz="2000" i="1">
                            <a:latin typeface="Cambria Math" panose="02040503050406030204" pitchFamily="18" charset="0"/>
                            <a:ea typeface="Cambria Math" panose="02040503050406030204" pitchFamily="18" charset="0"/>
                          </a:rPr>
                          <m:t>𝜏</m:t>
                        </m:r>
                      </m:sup>
                    </m:sSubSup>
                    <m:r>
                      <a:rPr lang="en-US" sz="2000" i="1">
                        <a:latin typeface="Cambria Math" panose="02040503050406030204" pitchFamily="18" charset="0"/>
                        <a:ea typeface="Cambria Math" panose="02040503050406030204" pitchFamily="18" charset="0"/>
                      </a:rPr>
                      <m:t>= </m:t>
                    </m:r>
                    <m:nary>
                      <m:naryPr>
                        <m:chr m:val="⋂"/>
                        <m:supHide m:val="on"/>
                        <m:ctrlPr>
                          <a:rPr lang="en-US" sz="2000" i="1">
                            <a:latin typeface="Cambria Math" charset="0"/>
                            <a:ea typeface="Cambria Math" panose="02040503050406030204" pitchFamily="18" charset="0"/>
                          </a:rPr>
                        </m:ctrlPr>
                      </m:naryPr>
                      <m:sub>
                        <m:r>
                          <m:rPr>
                            <m:brk m:alnAt="7"/>
                          </m:rPr>
                          <a:rPr lang="en-US" sz="2000" i="1">
                            <a:latin typeface="Cambria Math" panose="02040503050406030204" pitchFamily="18" charset="0"/>
                            <a:ea typeface="Cambria Math" panose="02040503050406030204" pitchFamily="18" charset="0"/>
                          </a:rPr>
                          <m:t>𝐵</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𝐴</m:t>
                        </m:r>
                      </m:sub>
                      <m:sup/>
                      <m:e>
                        <m:sSubSup>
                          <m:sSubSupPr>
                            <m:ctrlPr>
                              <a:rPr lang="en-US" sz="2000" i="1">
                                <a:latin typeface="Cambria Math" charset="0"/>
                              </a:rPr>
                            </m:ctrlPr>
                          </m:sSubSupPr>
                          <m:e>
                            <m:r>
                              <a:rPr lang="en-US" sz="2000" b="0" i="1" smtClean="0">
                                <a:latin typeface="Cambria Math" charset="0"/>
                              </a:rPr>
                              <m:t>𝐸</m:t>
                            </m:r>
                            <m:r>
                              <a:rPr lang="en-US" sz="2000" i="1">
                                <a:latin typeface="Cambria Math" panose="02040503050406030204" pitchFamily="18" charset="0"/>
                              </a:rPr>
                              <m:t>𝑂𝑅𝐶𝐴</m:t>
                            </m:r>
                          </m:e>
                          <m:sub>
                            <m:r>
                              <a:rPr lang="en-US" sz="2000" i="1">
                                <a:latin typeface="Cambria Math" panose="02040503050406030204" pitchFamily="18" charset="0"/>
                              </a:rPr>
                              <m:t>𝐴</m:t>
                            </m:r>
                            <m:r>
                              <a:rPr lang="en-US" sz="2000" i="1">
                                <a:latin typeface="Cambria Math" panose="02040503050406030204" pitchFamily="18" charset="0"/>
                              </a:rPr>
                              <m:t>|</m:t>
                            </m:r>
                            <m:r>
                              <a:rPr lang="en-US" sz="2000" i="1">
                                <a:latin typeface="Cambria Math" panose="02040503050406030204" pitchFamily="18" charset="0"/>
                              </a:rPr>
                              <m:t>𝐵</m:t>
                            </m:r>
                          </m:sub>
                          <m:sup>
                            <m:r>
                              <a:rPr lang="en-US" sz="2000" i="1">
                                <a:latin typeface="Cambria Math" panose="02040503050406030204" pitchFamily="18" charset="0"/>
                                <a:ea typeface="Cambria Math" panose="02040503050406030204" pitchFamily="18" charset="0"/>
                              </a:rPr>
                              <m:t>𝜏</m:t>
                            </m:r>
                          </m:sup>
                        </m:sSubSup>
                      </m:e>
                    </m:nary>
                    <m:r>
                      <a:rPr lang="en-US" sz="2000" i="1">
                        <a:latin typeface="Cambria Math" panose="02040503050406030204" pitchFamily="18" charset="0"/>
                        <a:ea typeface="Cambria Math" panose="02040503050406030204" pitchFamily="18" charset="0"/>
                      </a:rPr>
                      <m:t> </m:t>
                    </m:r>
                  </m:oMath>
                </a14:m>
                <a:endParaRPr lang="en-US" sz="2000" dirty="0"/>
              </a:p>
              <a:p>
                <a:r>
                  <a:rPr lang="en-US" dirty="0"/>
                  <a:t>    </a:t>
                </a:r>
                <a14:m>
                  <m:oMath xmlns:m="http://schemas.openxmlformats.org/officeDocument/2006/math">
                    <m:sSubSup>
                      <m:sSubSupPr>
                        <m:ctrlPr>
                          <a:rPr lang="en-US" sz="2000" i="1">
                            <a:latin typeface="Cambria Math"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𝐴</m:t>
                        </m:r>
                      </m:sub>
                      <m:sup>
                        <m:r>
                          <a:rPr lang="en-US" sz="2000" i="1">
                            <a:latin typeface="Cambria Math" panose="02040503050406030204" pitchFamily="18" charset="0"/>
                          </a:rPr>
                          <m:t>𝑛𝑒𝑤</m:t>
                        </m:r>
                      </m:sup>
                    </m:sSubSup>
                    <m:r>
                      <a:rPr lang="en-US" sz="2000">
                        <a:latin typeface="Cambria Math" panose="02040503050406030204" pitchFamily="18" charset="0"/>
                      </a:rPr>
                      <m:t>=</m:t>
                    </m:r>
                    <m:r>
                      <m:rPr>
                        <m:sty m:val="p"/>
                      </m:rPr>
                      <a:rPr lang="en-US" sz="2000">
                        <a:latin typeface="Cambria Math" panose="02040503050406030204" pitchFamily="18" charset="0"/>
                      </a:rPr>
                      <m:t>arg</m:t>
                    </m:r>
                    <m:r>
                      <a:rPr lang="en-US" sz="2000">
                        <a:latin typeface="Cambria Math" panose="02040503050406030204" pitchFamily="18" charset="0"/>
                      </a:rPr>
                      <m:t> </m:t>
                    </m:r>
                    <m:sSub>
                      <m:sSubPr>
                        <m:ctrlPr>
                          <a:rPr lang="en-US" sz="2000" i="1">
                            <a:latin typeface="Cambria Math" charset="0"/>
                          </a:rPr>
                        </m:ctrlPr>
                      </m:sSubPr>
                      <m:e>
                        <m:r>
                          <a:rPr lang="en-US" sz="2000" i="1">
                            <a:latin typeface="Cambria Math" panose="02040503050406030204" pitchFamily="18" charset="0"/>
                          </a:rPr>
                          <m:t>𝑚𝑖𝑛</m:t>
                        </m:r>
                      </m:e>
                      <m:sub>
                        <m:r>
                          <a:rPr lang="en-US" sz="2000" i="1">
                            <a:latin typeface="Cambria Math" panose="02040503050406030204" pitchFamily="18" charset="0"/>
                          </a:rPr>
                          <m:t>𝑣</m:t>
                        </m:r>
                        <m:r>
                          <a:rPr lang="en-US" sz="2000" b="0" i="1" smtClean="0">
                            <a:latin typeface="Cambria Math" charset="0"/>
                          </a:rPr>
                          <m:t>∉</m:t>
                        </m:r>
                        <m:sSubSup>
                          <m:sSubSupPr>
                            <m:ctrlPr>
                              <a:rPr lang="en-US" sz="2000" i="1">
                                <a:latin typeface="Cambria Math" charset="0"/>
                              </a:rPr>
                            </m:ctrlPr>
                          </m:sSubSupPr>
                          <m:e>
                            <m:r>
                              <a:rPr lang="en-US" sz="2000" b="0" i="1" smtClean="0">
                                <a:latin typeface="Cambria Math" charset="0"/>
                              </a:rPr>
                              <m:t>𝐸</m:t>
                            </m:r>
                            <m:r>
                              <a:rPr lang="en-US" sz="2000" i="1">
                                <a:latin typeface="Cambria Math" panose="02040503050406030204" pitchFamily="18" charset="0"/>
                              </a:rPr>
                              <m:t>𝑂𝑅𝐶𝐴</m:t>
                            </m:r>
                          </m:e>
                          <m:sub>
                            <m:r>
                              <a:rPr lang="en-US" sz="2000" i="1">
                                <a:latin typeface="Cambria Math" panose="02040503050406030204" pitchFamily="18" charset="0"/>
                              </a:rPr>
                              <m:t>𝐴</m:t>
                            </m:r>
                          </m:sub>
                          <m:sup>
                            <m:r>
                              <a:rPr lang="en-US" sz="2000" i="1">
                                <a:latin typeface="Cambria Math" panose="02040503050406030204" pitchFamily="18" charset="0"/>
                                <a:ea typeface="Cambria Math" panose="02040503050406030204" pitchFamily="18" charset="0"/>
                              </a:rPr>
                              <m:t>𝜏</m:t>
                            </m:r>
                          </m:sup>
                        </m:sSubSup>
                      </m:sub>
                    </m:sSub>
                    <m:r>
                      <a:rPr lang="en-US" sz="2000" i="1">
                        <a:latin typeface="Cambria Math" panose="02040503050406030204" pitchFamily="18" charset="0"/>
                      </a:rPr>
                      <m:t> </m:t>
                    </m:r>
                    <m:d>
                      <m:dPr>
                        <m:begChr m:val="|"/>
                        <m:endChr m:val="|"/>
                        <m:ctrlPr>
                          <a:rPr lang="en-US" sz="2000" i="1">
                            <a:latin typeface="Cambria Math" charset="0"/>
                          </a:rPr>
                        </m:ctrlPr>
                      </m:dPr>
                      <m:e>
                        <m:r>
                          <a:rPr lang="en-US" sz="2000" i="1">
                            <a:latin typeface="Cambria Math" panose="02040503050406030204" pitchFamily="18" charset="0"/>
                          </a:rPr>
                          <m:t>|</m:t>
                        </m:r>
                        <m:r>
                          <a:rPr lang="en-US" sz="2000" i="1">
                            <a:latin typeface="Cambria Math" panose="02040503050406030204" pitchFamily="18" charset="0"/>
                          </a:rPr>
                          <m:t>𝑣</m:t>
                        </m:r>
                        <m:r>
                          <a:rPr lang="en-US" sz="2000" i="1">
                            <a:latin typeface="Cambria Math" panose="02040503050406030204" pitchFamily="18" charset="0"/>
                          </a:rPr>
                          <m:t> − </m:t>
                        </m:r>
                        <m:sSubSup>
                          <m:sSubSupPr>
                            <m:ctrlPr>
                              <a:rPr lang="en-US" sz="2000" i="1">
                                <a:latin typeface="Cambria Math"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𝐴</m:t>
                            </m:r>
                          </m:sub>
                          <m:sup>
                            <m:r>
                              <a:rPr lang="en-US" sz="2000" i="1">
                                <a:latin typeface="Cambria Math" panose="02040503050406030204" pitchFamily="18" charset="0"/>
                              </a:rPr>
                              <m:t>𝑝𝑟𝑒𝑓</m:t>
                            </m:r>
                          </m:sup>
                        </m:sSubSup>
                        <m:r>
                          <a:rPr lang="en-US" sz="2000" i="1">
                            <a:latin typeface="Cambria Math" panose="02040503050406030204" pitchFamily="18" charset="0"/>
                          </a:rPr>
                          <m:t>|</m:t>
                        </m:r>
                      </m:e>
                    </m:d>
                  </m:oMath>
                </a14:m>
                <a:endParaRPr lang="en-US" sz="2000" dirty="0"/>
              </a:p>
              <a:p>
                <a:r>
                  <a:rPr lang="en-US" dirty="0" smtClean="0"/>
                  <a:t> Linear programming is used to compute </a:t>
                </a:r>
                <a14:m>
                  <m:oMath xmlns:m="http://schemas.openxmlformats.org/officeDocument/2006/math">
                    <m:sSubSup>
                      <m:sSubSupPr>
                        <m:ctrlPr>
                          <a:rPr lang="en-US" i="1">
                            <a:latin typeface="Cambria Math" charset="0"/>
                          </a:rPr>
                        </m:ctrlPr>
                      </m:sSubSupPr>
                      <m:e>
                        <m:r>
                          <a:rPr lang="en-US" i="1">
                            <a:latin typeface="Cambria Math" panose="02040503050406030204" pitchFamily="18" charset="0"/>
                          </a:rPr>
                          <m:t>𝑣</m:t>
                        </m:r>
                      </m:e>
                      <m:sub>
                        <m:r>
                          <a:rPr lang="en-US" i="1">
                            <a:latin typeface="Cambria Math" panose="02040503050406030204" pitchFamily="18" charset="0"/>
                          </a:rPr>
                          <m:t>𝐴</m:t>
                        </m:r>
                      </m:sub>
                      <m:sup>
                        <m:r>
                          <a:rPr lang="en-US" i="1">
                            <a:latin typeface="Cambria Math" panose="02040503050406030204" pitchFamily="18" charset="0"/>
                          </a:rPr>
                          <m:t>𝑛𝑒𝑤</m:t>
                        </m:r>
                      </m:sup>
                    </m:sSubSup>
                  </m:oMath>
                </a14:m>
                <a:endParaRPr lang="en-US" dirty="0"/>
              </a:p>
            </p:txBody>
          </p:sp>
        </mc:Choice>
        <mc:Fallback>
          <p:sp>
            <p:nvSpPr>
              <p:cNvPr id="3" name="Text Placeholder 2"/>
              <p:cNvSpPr>
                <a:spLocks noGrp="1" noRot="1" noChangeAspect="1" noMove="1" noResize="1" noEditPoints="1" noAdjustHandles="1" noChangeArrowheads="1" noChangeShapeType="1" noTextEdit="1"/>
              </p:cNvSpPr>
              <p:nvPr>
                <p:ph type="body" idx="1"/>
              </p:nvPr>
            </p:nvSpPr>
            <p:spPr>
              <a:xfrm>
                <a:off x="311700" y="1152475"/>
                <a:ext cx="5227863" cy="3416400"/>
              </a:xfrm>
              <a:blipFill rotWithShape="0">
                <a:blip r:embed="rId2"/>
                <a:stretch>
                  <a:fillRect l="-932"/>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768" y="461876"/>
            <a:ext cx="3654161" cy="2685361"/>
          </a:xfrm>
          <a:prstGeom prst="rect">
            <a:avLst/>
          </a:prstGeom>
        </p:spPr>
      </p:pic>
    </p:spTree>
    <p:extLst>
      <p:ext uri="{BB962C8B-B14F-4D97-AF65-F5344CB8AC3E}">
        <p14:creationId xmlns:p14="http://schemas.microsoft.com/office/powerpoint/2010/main" val="7427730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dirty="0"/>
              <a:t>Ellipse </a:t>
            </a:r>
            <a:r>
              <a:rPr lang="en" dirty="0" smtClean="0"/>
              <a:t>approximation</a:t>
            </a:r>
            <a:r>
              <a:rPr lang="en-US" sz="1800" dirty="0" smtClean="0"/>
              <a:t>[Best A et al. 2016; </a:t>
            </a:r>
            <a:r>
              <a:rPr lang="en-US" sz="1800" dirty="0" err="1" smtClean="0"/>
              <a:t>Narang</a:t>
            </a:r>
            <a:r>
              <a:rPr lang="en-US" sz="1800" dirty="0" smtClean="0"/>
              <a:t> S et al. 2017 ]</a:t>
            </a:r>
            <a:endParaRPr lang="en" dirty="0"/>
          </a:p>
        </p:txBody>
      </p:sp>
      <p:sp>
        <p:nvSpPr>
          <p:cNvPr id="183" name="Shape 183"/>
          <p:cNvSpPr txBox="1">
            <a:spLocks noGrp="1"/>
          </p:cNvSpPr>
          <p:nvPr>
            <p:ph type="body" idx="1"/>
          </p:nvPr>
        </p:nvSpPr>
        <p:spPr>
          <a:xfrm>
            <a:off x="311700" y="1152475"/>
            <a:ext cx="5443500" cy="3416400"/>
          </a:xfrm>
          <a:prstGeom prst="rect">
            <a:avLst/>
          </a:prstGeom>
        </p:spPr>
        <p:txBody>
          <a:bodyPr wrap="square" lIns="91425" tIns="91425" rIns="91425" bIns="91425" anchor="t" anchorCtr="0">
            <a:noAutofit/>
          </a:bodyPr>
          <a:lstStyle/>
          <a:p>
            <a:pPr marL="457200" lvl="0" indent="-342900" rtl="0">
              <a:spcBef>
                <a:spcPts val="0"/>
              </a:spcBef>
              <a:buSzPct val="100000"/>
            </a:pPr>
            <a:r>
              <a:rPr lang="en" dirty="0"/>
              <a:t>Piecewise linear approximation</a:t>
            </a:r>
          </a:p>
          <a:p>
            <a:pPr lvl="0" rtl="0">
              <a:spcBef>
                <a:spcPts val="0"/>
              </a:spcBef>
              <a:buNone/>
            </a:pPr>
            <a:endParaRPr dirty="0"/>
          </a:p>
          <a:p>
            <a:pPr marL="457200" lvl="0" indent="-342900" rtl="0">
              <a:spcBef>
                <a:spcPts val="0"/>
              </a:spcBef>
              <a:buSzPct val="100000"/>
            </a:pPr>
            <a:r>
              <a:rPr lang="en" dirty="0"/>
              <a:t>Sample points along the ellipse at regular interval</a:t>
            </a:r>
          </a:p>
          <a:p>
            <a:pPr lvl="0" rtl="0">
              <a:spcBef>
                <a:spcPts val="0"/>
              </a:spcBef>
              <a:buNone/>
            </a:pPr>
            <a:endParaRPr dirty="0"/>
          </a:p>
          <a:p>
            <a:pPr marL="457200" lvl="0" indent="-342900">
              <a:spcBef>
                <a:spcPts val="0"/>
              </a:spcBef>
              <a:buSzPct val="100000"/>
            </a:pPr>
            <a:r>
              <a:rPr lang="en" dirty="0"/>
              <a:t> Polygon enclosed by the tangents at those points</a:t>
            </a:r>
          </a:p>
        </p:txBody>
      </p:sp>
      <p:sp>
        <p:nvSpPr>
          <p:cNvPr id="184" name="Shape 184"/>
          <p:cNvSpPr/>
          <p:nvPr/>
        </p:nvSpPr>
        <p:spPr>
          <a:xfrm>
            <a:off x="5972575" y="1456925"/>
            <a:ext cx="1312200" cy="4185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185" name="Shape 185"/>
          <p:cNvCxnSpPr/>
          <p:nvPr/>
        </p:nvCxnSpPr>
        <p:spPr>
          <a:xfrm>
            <a:off x="6092950" y="2978475"/>
            <a:ext cx="0" cy="0"/>
          </a:xfrm>
          <a:prstGeom prst="straightConnector1">
            <a:avLst/>
          </a:prstGeom>
          <a:noFill/>
          <a:ln w="9525" cap="flat" cmpd="sng">
            <a:solidFill>
              <a:schemeClr val="dk2"/>
            </a:solidFill>
            <a:prstDash val="solid"/>
            <a:round/>
            <a:headEnd type="none" w="lg" len="lg"/>
            <a:tailEnd type="none" w="lg" len="lg"/>
          </a:ln>
        </p:spPr>
      </p:cxnSp>
      <p:sp>
        <p:nvSpPr>
          <p:cNvPr id="186" name="Shape 186"/>
          <p:cNvSpPr/>
          <p:nvPr/>
        </p:nvSpPr>
        <p:spPr>
          <a:xfrm>
            <a:off x="5972575" y="1456925"/>
            <a:ext cx="1312200" cy="418500"/>
          </a:xfrm>
          <a:prstGeom prst="flowChartProcess">
            <a:avLst/>
          </a:prstGeom>
          <a:noFill/>
          <a:ln w="952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87" name="Shape 187"/>
          <p:cNvSpPr/>
          <p:nvPr/>
        </p:nvSpPr>
        <p:spPr>
          <a:xfrm>
            <a:off x="5988850" y="2673175"/>
            <a:ext cx="1312200" cy="4185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88" name="Shape 188"/>
          <p:cNvSpPr/>
          <p:nvPr/>
        </p:nvSpPr>
        <p:spPr>
          <a:xfrm>
            <a:off x="5867925" y="2624875"/>
            <a:ext cx="1577700" cy="471600"/>
          </a:xfrm>
          <a:prstGeom prst="pentagon">
            <a:avLst>
              <a:gd name="hf" fmla="val 105146"/>
              <a:gd name="vf" fmla="val 110557"/>
            </a:avLst>
          </a:prstGeom>
          <a:noFill/>
          <a:ln w="952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189" name="Shape 189"/>
          <p:cNvCxnSpPr/>
          <p:nvPr/>
        </p:nvCxnSpPr>
        <p:spPr>
          <a:xfrm>
            <a:off x="6197600" y="4104825"/>
            <a:ext cx="0" cy="0"/>
          </a:xfrm>
          <a:prstGeom prst="straightConnector1">
            <a:avLst/>
          </a:prstGeom>
          <a:noFill/>
          <a:ln w="9525" cap="flat" cmpd="sng">
            <a:solidFill>
              <a:schemeClr val="dk2"/>
            </a:solidFill>
            <a:prstDash val="solid"/>
            <a:round/>
            <a:headEnd type="none" w="lg" len="lg"/>
            <a:tailEnd type="none" w="lg" len="lg"/>
          </a:ln>
        </p:spPr>
      </p:cxnSp>
    </p:spTree>
    <p:extLst>
      <p:ext uri="{BB962C8B-B14F-4D97-AF65-F5344CB8AC3E}">
        <p14:creationId xmlns:p14="http://schemas.microsoft.com/office/powerpoint/2010/main" val="1203127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MS precomputation </a:t>
            </a:r>
          </a:p>
        </p:txBody>
      </p:sp>
      <p:sp>
        <p:nvSpPr>
          <p:cNvPr id="195" name="Shape 195"/>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42900" rtl="0">
              <a:spcBef>
                <a:spcPts val="0"/>
              </a:spcBef>
              <a:buSzPct val="100000"/>
            </a:pPr>
            <a:r>
              <a:rPr lang="en"/>
              <a:t>MS is precomputed and stored for approximated ellipses </a:t>
            </a:r>
          </a:p>
          <a:p>
            <a:pPr lvl="0" rtl="0">
              <a:spcBef>
                <a:spcPts val="0"/>
              </a:spcBef>
              <a:buNone/>
            </a:pPr>
            <a:endParaRPr/>
          </a:p>
          <a:p>
            <a:pPr marL="457200" lvl="0" indent="-342900" rtl="0">
              <a:spcBef>
                <a:spcPts val="0"/>
              </a:spcBef>
              <a:buSzPct val="100000"/>
            </a:pPr>
            <a:r>
              <a:rPr lang="en"/>
              <a:t>Rotate the ellipses with small angle to get surface set K </a:t>
            </a:r>
          </a:p>
          <a:p>
            <a:pPr lvl="0" rtl="0">
              <a:spcBef>
                <a:spcPts val="0"/>
              </a:spcBef>
              <a:buNone/>
            </a:pPr>
            <a:endParaRPr/>
          </a:p>
          <a:p>
            <a:pPr marL="457200" lvl="0" indent="-342900">
              <a:spcBef>
                <a:spcPts val="0"/>
              </a:spcBef>
              <a:buSzPct val="100000"/>
            </a:pPr>
            <a:r>
              <a:rPr lang="en"/>
              <a:t>Compute MS between all pairs of ellipses in K</a:t>
            </a:r>
          </a:p>
        </p:txBody>
      </p:sp>
      <p:pic>
        <p:nvPicPr>
          <p:cNvPr id="196" name="Shape 196"/>
          <p:cNvPicPr preferRelativeResize="0"/>
          <p:nvPr/>
        </p:nvPicPr>
        <p:blipFill>
          <a:blip r:embed="rId3">
            <a:alphaModFix/>
          </a:blip>
          <a:stretch>
            <a:fillRect/>
          </a:stretch>
        </p:blipFill>
        <p:spPr>
          <a:xfrm>
            <a:off x="892950" y="2725763"/>
            <a:ext cx="4439847" cy="269825"/>
          </a:xfrm>
          <a:prstGeom prst="rect">
            <a:avLst/>
          </a:prstGeom>
          <a:noFill/>
          <a:ln>
            <a:noFill/>
          </a:ln>
        </p:spPr>
      </p:pic>
    </p:spTree>
    <p:extLst>
      <p:ext uri="{BB962C8B-B14F-4D97-AF65-F5344CB8AC3E}">
        <p14:creationId xmlns:p14="http://schemas.microsoft.com/office/powerpoint/2010/main" val="1531507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Motion Planning </a:t>
            </a:r>
          </a:p>
        </p:txBody>
      </p:sp>
      <p:sp>
        <p:nvSpPr>
          <p:cNvPr id="85" name="Shape 85"/>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42900" rtl="0">
              <a:lnSpc>
                <a:spcPct val="200000"/>
              </a:lnSpc>
              <a:spcBef>
                <a:spcPts val="0"/>
              </a:spcBef>
              <a:spcAft>
                <a:spcPts val="0"/>
              </a:spcAft>
              <a:buSzPct val="100000"/>
            </a:pPr>
            <a:r>
              <a:rPr lang="en"/>
              <a:t>Independent agent </a:t>
            </a:r>
          </a:p>
          <a:p>
            <a:pPr marL="457200" lvl="0" indent="-342900" rtl="0">
              <a:lnSpc>
                <a:spcPct val="200000"/>
              </a:lnSpc>
              <a:spcBef>
                <a:spcPts val="0"/>
              </a:spcBef>
              <a:spcAft>
                <a:spcPts val="0"/>
              </a:spcAft>
              <a:buSzPct val="100000"/>
            </a:pPr>
            <a:r>
              <a:rPr lang="en"/>
              <a:t>Agent goals </a:t>
            </a:r>
          </a:p>
          <a:p>
            <a:pPr marL="457200" lvl="0" indent="-342900" rtl="0">
              <a:lnSpc>
                <a:spcPct val="200000"/>
              </a:lnSpc>
              <a:spcBef>
                <a:spcPts val="0"/>
              </a:spcBef>
              <a:buSzPct val="100000"/>
            </a:pPr>
            <a:r>
              <a:rPr lang="en"/>
              <a:t>Each agent should reach their goal</a:t>
            </a:r>
          </a:p>
        </p:txBody>
      </p:sp>
      <p:sp>
        <p:nvSpPr>
          <p:cNvPr id="86" name="Shape 86"/>
          <p:cNvSpPr/>
          <p:nvPr/>
        </p:nvSpPr>
        <p:spPr>
          <a:xfrm>
            <a:off x="5232050" y="1585700"/>
            <a:ext cx="2817300" cy="2028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7" name="Shape 87"/>
          <p:cNvSpPr/>
          <p:nvPr/>
        </p:nvSpPr>
        <p:spPr>
          <a:xfrm>
            <a:off x="5433275" y="2028425"/>
            <a:ext cx="104700" cy="104700"/>
          </a:xfrm>
          <a:prstGeom prst="ellipse">
            <a:avLst/>
          </a:prstGeom>
          <a:solidFill>
            <a:srgbClr val="98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8" name="Shape 88"/>
          <p:cNvSpPr/>
          <p:nvPr/>
        </p:nvSpPr>
        <p:spPr>
          <a:xfrm>
            <a:off x="5988675" y="2881650"/>
            <a:ext cx="161100" cy="177000"/>
          </a:xfrm>
          <a:prstGeom prst="ellipse">
            <a:avLst/>
          </a:prstGeom>
          <a:solidFill>
            <a:srgbClr val="98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9" name="Shape 89"/>
          <p:cNvSpPr/>
          <p:nvPr/>
        </p:nvSpPr>
        <p:spPr>
          <a:xfrm>
            <a:off x="7566875" y="2333200"/>
            <a:ext cx="161100" cy="104700"/>
          </a:xfrm>
          <a:prstGeom prst="ellipse">
            <a:avLst/>
          </a:prstGeom>
          <a:solidFill>
            <a:srgbClr val="98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0" name="Shape 90"/>
          <p:cNvSpPr/>
          <p:nvPr/>
        </p:nvSpPr>
        <p:spPr>
          <a:xfrm>
            <a:off x="6962650" y="3284125"/>
            <a:ext cx="104700" cy="104700"/>
          </a:xfrm>
          <a:prstGeom prst="ellipse">
            <a:avLst/>
          </a:prstGeom>
          <a:solidFill>
            <a:srgbClr val="98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1" name="Shape 91"/>
          <p:cNvSpPr/>
          <p:nvPr/>
        </p:nvSpPr>
        <p:spPr>
          <a:xfrm>
            <a:off x="7260475" y="2583825"/>
            <a:ext cx="104700" cy="104700"/>
          </a:xfrm>
          <a:prstGeom prst="triangle">
            <a:avLst>
              <a:gd name="adj" fmla="val 50000"/>
            </a:avLst>
          </a:prstGeom>
          <a:solidFill>
            <a:srgbClr val="6AA84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2" name="Shape 92"/>
          <p:cNvSpPr/>
          <p:nvPr/>
        </p:nvSpPr>
        <p:spPr>
          <a:xfrm>
            <a:off x="7412875" y="2736225"/>
            <a:ext cx="104700" cy="104700"/>
          </a:xfrm>
          <a:prstGeom prst="triangle">
            <a:avLst>
              <a:gd name="adj" fmla="val 50000"/>
            </a:avLst>
          </a:prstGeom>
          <a:solidFill>
            <a:srgbClr val="6AA84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3" name="Shape 93"/>
          <p:cNvSpPr/>
          <p:nvPr/>
        </p:nvSpPr>
        <p:spPr>
          <a:xfrm>
            <a:off x="6498475" y="2888625"/>
            <a:ext cx="104700" cy="104700"/>
          </a:xfrm>
          <a:prstGeom prst="triangle">
            <a:avLst>
              <a:gd name="adj" fmla="val 50000"/>
            </a:avLst>
          </a:prstGeom>
          <a:solidFill>
            <a:srgbClr val="6AA84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4" name="Shape 94"/>
          <p:cNvSpPr/>
          <p:nvPr/>
        </p:nvSpPr>
        <p:spPr>
          <a:xfrm>
            <a:off x="6705075" y="1698400"/>
            <a:ext cx="104700" cy="104700"/>
          </a:xfrm>
          <a:prstGeom prst="triangle">
            <a:avLst>
              <a:gd name="adj" fmla="val 50000"/>
            </a:avLst>
          </a:prstGeom>
          <a:solidFill>
            <a:srgbClr val="6AA84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5" name="Shape 95"/>
          <p:cNvSpPr/>
          <p:nvPr/>
        </p:nvSpPr>
        <p:spPr>
          <a:xfrm>
            <a:off x="6036975" y="1899625"/>
            <a:ext cx="668100" cy="4335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6" name="Shape 96"/>
          <p:cNvSpPr/>
          <p:nvPr/>
        </p:nvSpPr>
        <p:spPr>
          <a:xfrm>
            <a:off x="7349000" y="1907675"/>
            <a:ext cx="321900" cy="225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7" name="Shape 97"/>
          <p:cNvSpPr/>
          <p:nvPr/>
        </p:nvSpPr>
        <p:spPr>
          <a:xfrm>
            <a:off x="5586075" y="2471775"/>
            <a:ext cx="402600" cy="328800"/>
          </a:xfrm>
          <a:prstGeom prst="plus">
            <a:avLst>
              <a:gd name="adj" fmla="val 25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Sweep surfaces</a:t>
            </a:r>
          </a:p>
        </p:txBody>
      </p:sp>
      <p:sp>
        <p:nvSpPr>
          <p:cNvPr id="202" name="Shape 202"/>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42900" rtl="0">
              <a:spcBef>
                <a:spcPts val="0"/>
              </a:spcBef>
              <a:buSzPct val="100000"/>
            </a:pPr>
            <a:r>
              <a:rPr lang="en" dirty="0"/>
              <a:t>To speed up orientation updates</a:t>
            </a:r>
          </a:p>
          <a:p>
            <a:pPr lvl="0" rtl="0">
              <a:spcBef>
                <a:spcPts val="0"/>
              </a:spcBef>
              <a:buNone/>
            </a:pPr>
            <a:endParaRPr dirty="0"/>
          </a:p>
          <a:p>
            <a:pPr marL="457200" lvl="0" indent="-342900" rtl="0">
              <a:spcBef>
                <a:spcPts val="0"/>
              </a:spcBef>
              <a:buSzPct val="100000"/>
            </a:pPr>
            <a:r>
              <a:rPr lang="en" dirty="0"/>
              <a:t>Ellipses are rotated in both directions </a:t>
            </a:r>
          </a:p>
          <a:p>
            <a:pPr lvl="0" rtl="0">
              <a:spcBef>
                <a:spcPts val="0"/>
              </a:spcBef>
              <a:buNone/>
            </a:pPr>
            <a:endParaRPr dirty="0"/>
          </a:p>
          <a:p>
            <a:pPr marL="457200" lvl="0" indent="-342900" rtl="0">
              <a:spcBef>
                <a:spcPts val="0"/>
              </a:spcBef>
              <a:buSzPct val="100000"/>
            </a:pPr>
            <a:r>
              <a:rPr lang="en" dirty="0"/>
              <a:t>The swept volumes generated is K</a:t>
            </a:r>
            <a:r>
              <a:rPr lang="en" b="1" baseline="30000" dirty="0"/>
              <a:t>``</a:t>
            </a:r>
            <a:r>
              <a:rPr lang="en" b="1" dirty="0"/>
              <a:t> </a:t>
            </a:r>
          </a:p>
          <a:p>
            <a:pPr lvl="0" rtl="0">
              <a:spcBef>
                <a:spcPts val="0"/>
              </a:spcBef>
              <a:buNone/>
            </a:pPr>
            <a:endParaRPr b="1" dirty="0"/>
          </a:p>
          <a:p>
            <a:pPr marL="457200" lvl="0" indent="-342900" rtl="0">
              <a:spcBef>
                <a:spcPts val="0"/>
              </a:spcBef>
              <a:buSzPct val="100000"/>
            </a:pPr>
            <a:r>
              <a:rPr lang="en" dirty="0"/>
              <a:t>MS is computed for all the pair of surfaces in K &amp; K</a:t>
            </a:r>
            <a:r>
              <a:rPr lang="en" b="1" baseline="30000" dirty="0"/>
              <a:t>``</a:t>
            </a:r>
            <a:r>
              <a:rPr lang="en" dirty="0"/>
              <a:t> </a:t>
            </a:r>
          </a:p>
        </p:txBody>
      </p:sp>
      <p:pic>
        <p:nvPicPr>
          <p:cNvPr id="203" name="Shape 203"/>
          <p:cNvPicPr preferRelativeResize="0"/>
          <p:nvPr/>
        </p:nvPicPr>
        <p:blipFill>
          <a:blip r:embed="rId3">
            <a:alphaModFix/>
          </a:blip>
          <a:stretch>
            <a:fillRect/>
          </a:stretch>
        </p:blipFill>
        <p:spPr>
          <a:xfrm>
            <a:off x="5605950" y="1152475"/>
            <a:ext cx="3226350" cy="2342350"/>
          </a:xfrm>
          <a:prstGeom prst="rect">
            <a:avLst/>
          </a:prstGeom>
          <a:noFill/>
          <a:ln>
            <a:noFill/>
          </a:ln>
        </p:spPr>
      </p:pic>
    </p:spTree>
    <p:extLst>
      <p:ext uri="{BB962C8B-B14F-4D97-AF65-F5344CB8AC3E}">
        <p14:creationId xmlns:p14="http://schemas.microsoft.com/office/powerpoint/2010/main" val="313716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Update</a:t>
            </a:r>
            <a:endParaRPr lang="en-US" dirty="0"/>
          </a:p>
        </p:txBody>
      </p:sp>
      <mc:AlternateContent xmlns:mc="http://schemas.openxmlformats.org/markup-compatibility/2006">
        <mc:Choice xmlns:a14="http://schemas.microsoft.com/office/drawing/2010/main" Requires="a14">
          <p:sp>
            <p:nvSpPr>
              <p:cNvPr id="3" name="Text Placeholder 2"/>
              <p:cNvSpPr>
                <a:spLocks noGrp="1"/>
              </p:cNvSpPr>
              <p:nvPr>
                <p:ph type="body" idx="1"/>
              </p:nvPr>
            </p:nvSpPr>
            <p:spPr/>
            <p:txBody>
              <a:bodyPr/>
              <a:lstStyle/>
              <a:p>
                <a:pPr>
                  <a:lnSpc>
                    <a:spcPct val="200000"/>
                  </a:lnSpc>
                </a:pPr>
                <a:r>
                  <a:rPr lang="en-US" dirty="0" smtClean="0"/>
                  <a:t> </a:t>
                </a:r>
                <a14:m>
                  <m:oMath xmlns:m="http://schemas.openxmlformats.org/officeDocument/2006/math">
                    <m:sSubSup>
                      <m:sSubSupPr>
                        <m:ctrlPr>
                          <a:rPr lang="en-US" i="1">
                            <a:latin typeface="Cambria Math" charset="0"/>
                          </a:rPr>
                        </m:ctrlPr>
                      </m:sSubSupPr>
                      <m:e>
                        <m:r>
                          <a:rPr lang="en-US" i="1">
                            <a:latin typeface="Cambria Math" panose="02040503050406030204" pitchFamily="18" charset="0"/>
                          </a:rPr>
                          <m:t>𝑣</m:t>
                        </m:r>
                      </m:e>
                      <m:sub>
                        <m:r>
                          <a:rPr lang="en-US" i="1">
                            <a:latin typeface="Cambria Math" panose="02040503050406030204" pitchFamily="18" charset="0"/>
                          </a:rPr>
                          <m:t>𝐴</m:t>
                        </m:r>
                      </m:sub>
                      <m:sup>
                        <m:r>
                          <a:rPr lang="en-US" i="1">
                            <a:latin typeface="Cambria Math" panose="02040503050406030204" pitchFamily="18" charset="0"/>
                          </a:rPr>
                          <m:t>𝑛𝑒𝑤</m:t>
                        </m:r>
                      </m:sup>
                    </m:sSubSup>
                    <m:r>
                      <a:rPr lang="en-US">
                        <a:latin typeface="Cambria Math" panose="02040503050406030204" pitchFamily="18" charset="0"/>
                      </a:rPr>
                      <m:t>=</m:t>
                    </m:r>
                    <m:r>
                      <m:rPr>
                        <m:sty m:val="p"/>
                      </m:rPr>
                      <a:rPr lang="en-US">
                        <a:latin typeface="Cambria Math" panose="02040503050406030204" pitchFamily="18" charset="0"/>
                      </a:rPr>
                      <m:t>arg</m:t>
                    </m:r>
                    <m:r>
                      <a:rPr lang="en-US">
                        <a:latin typeface="Cambria Math" panose="02040503050406030204" pitchFamily="18" charset="0"/>
                      </a:rPr>
                      <m:t> </m:t>
                    </m:r>
                    <m:sSub>
                      <m:sSubPr>
                        <m:ctrlPr>
                          <a:rPr lang="en-US" i="1">
                            <a:latin typeface="Cambria Math" charset="0"/>
                          </a:rPr>
                        </m:ctrlPr>
                      </m:sSubPr>
                      <m:e>
                        <m:r>
                          <a:rPr lang="en-US" i="1">
                            <a:latin typeface="Cambria Math" panose="02040503050406030204" pitchFamily="18" charset="0"/>
                          </a:rPr>
                          <m:t>𝑚𝑖𝑛</m:t>
                        </m:r>
                      </m:e>
                      <m:sub>
                        <m:r>
                          <a:rPr lang="en-US" i="1">
                            <a:latin typeface="Cambria Math" panose="02040503050406030204" pitchFamily="18" charset="0"/>
                          </a:rPr>
                          <m:t>𝑣</m:t>
                        </m:r>
                        <m:r>
                          <a:rPr lang="en-US" i="1">
                            <a:latin typeface="Cambria Math" charset="0"/>
                          </a:rPr>
                          <m:t>∉</m:t>
                        </m:r>
                        <m:sSubSup>
                          <m:sSubSupPr>
                            <m:ctrlPr>
                              <a:rPr lang="en-US" i="1">
                                <a:latin typeface="Cambria Math" charset="0"/>
                              </a:rPr>
                            </m:ctrlPr>
                          </m:sSubSupPr>
                          <m:e>
                            <m:r>
                              <a:rPr lang="en-US" i="1">
                                <a:latin typeface="Cambria Math" charset="0"/>
                              </a:rPr>
                              <m:t>𝐸</m:t>
                            </m:r>
                            <m:r>
                              <a:rPr lang="en-US" i="1">
                                <a:latin typeface="Cambria Math" panose="02040503050406030204" pitchFamily="18" charset="0"/>
                              </a:rPr>
                              <m:t>𝑂𝑅𝐶𝐴</m:t>
                            </m:r>
                          </m:e>
                          <m:sub>
                            <m:r>
                              <a:rPr lang="en-US" i="1">
                                <a:latin typeface="Cambria Math" panose="02040503050406030204" pitchFamily="18" charset="0"/>
                              </a:rPr>
                              <m:t>𝐴</m:t>
                            </m:r>
                          </m:sub>
                          <m:sup>
                            <m:r>
                              <a:rPr lang="en-US" i="1">
                                <a:latin typeface="Cambria Math" panose="02040503050406030204" pitchFamily="18" charset="0"/>
                                <a:ea typeface="Cambria Math" panose="02040503050406030204" pitchFamily="18" charset="0"/>
                              </a:rPr>
                              <m:t>𝜏</m:t>
                            </m:r>
                          </m:sup>
                        </m:sSubSup>
                      </m:sub>
                    </m:sSub>
                    <m:r>
                      <a:rPr lang="en-US" i="1">
                        <a:latin typeface="Cambria Math" panose="02040503050406030204" pitchFamily="18" charset="0"/>
                      </a:rPr>
                      <m:t> </m:t>
                    </m:r>
                    <m:d>
                      <m:dPr>
                        <m:begChr m:val="|"/>
                        <m:endChr m:val="|"/>
                        <m:ctrlPr>
                          <a:rPr lang="en-US" i="1">
                            <a:latin typeface="Cambria Math" charset="0"/>
                          </a:rPr>
                        </m:ctrlPr>
                      </m:dPr>
                      <m:e>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 − </m:t>
                        </m:r>
                        <m:sSubSup>
                          <m:sSubSupPr>
                            <m:ctrlPr>
                              <a:rPr lang="en-US" i="1">
                                <a:latin typeface="Cambria Math" charset="0"/>
                              </a:rPr>
                            </m:ctrlPr>
                          </m:sSubSupPr>
                          <m:e>
                            <m:r>
                              <a:rPr lang="en-US" i="1">
                                <a:latin typeface="Cambria Math" panose="02040503050406030204" pitchFamily="18" charset="0"/>
                              </a:rPr>
                              <m:t>𝑣</m:t>
                            </m:r>
                          </m:e>
                          <m:sub>
                            <m:r>
                              <a:rPr lang="en-US" i="1">
                                <a:latin typeface="Cambria Math" panose="02040503050406030204" pitchFamily="18" charset="0"/>
                              </a:rPr>
                              <m:t>𝐴</m:t>
                            </m:r>
                          </m:sub>
                          <m:sup>
                            <m:r>
                              <a:rPr lang="en-US" i="1">
                                <a:latin typeface="Cambria Math" panose="02040503050406030204" pitchFamily="18" charset="0"/>
                              </a:rPr>
                              <m:t>𝑝𝑟𝑒𝑓</m:t>
                            </m:r>
                          </m:sup>
                        </m:sSubSup>
                        <m:r>
                          <a:rPr lang="en-US" i="1">
                            <a:latin typeface="Cambria Math" panose="02040503050406030204" pitchFamily="18" charset="0"/>
                          </a:rPr>
                          <m:t>|</m:t>
                        </m:r>
                      </m:e>
                    </m:d>
                  </m:oMath>
                </a14:m>
                <a:endParaRPr lang="en-US" dirty="0" smtClean="0"/>
              </a:p>
              <a:p>
                <a:pPr>
                  <a:lnSpc>
                    <a:spcPct val="200000"/>
                  </a:lnSpc>
                </a:pPr>
                <a:r>
                  <a:rPr lang="en-US" dirty="0"/>
                  <a:t> </a:t>
                </a:r>
                <a:r>
                  <a:rPr lang="en-US" dirty="0" smtClean="0"/>
                  <a:t> There are cases when no solution exists for </a:t>
                </a:r>
                <a14:m>
                  <m:oMath xmlns:m="http://schemas.openxmlformats.org/officeDocument/2006/math">
                    <m:sSubSup>
                      <m:sSubSupPr>
                        <m:ctrlPr>
                          <a:rPr lang="en-US" i="1">
                            <a:latin typeface="Cambria Math" charset="0"/>
                          </a:rPr>
                        </m:ctrlPr>
                      </m:sSubSupPr>
                      <m:e>
                        <m:r>
                          <a:rPr lang="en-US" i="1">
                            <a:latin typeface="Cambria Math" panose="02040503050406030204" pitchFamily="18" charset="0"/>
                          </a:rPr>
                          <m:t>𝑣</m:t>
                        </m:r>
                      </m:e>
                      <m:sub>
                        <m:r>
                          <a:rPr lang="en-US" i="1">
                            <a:latin typeface="Cambria Math" panose="02040503050406030204" pitchFamily="18" charset="0"/>
                          </a:rPr>
                          <m:t>𝐴</m:t>
                        </m:r>
                      </m:sub>
                      <m:sup>
                        <m:r>
                          <a:rPr lang="en-US" i="1">
                            <a:latin typeface="Cambria Math" panose="02040503050406030204" pitchFamily="18" charset="0"/>
                          </a:rPr>
                          <m:t>𝑛𝑒𝑤</m:t>
                        </m:r>
                      </m:sup>
                    </m:sSubSup>
                  </m:oMath>
                </a14:m>
                <a:endParaRPr lang="en-US" dirty="0" smtClean="0"/>
              </a:p>
              <a:p>
                <a:pPr>
                  <a:lnSpc>
                    <a:spcPct val="200000"/>
                  </a:lnSpc>
                </a:pPr>
                <a:r>
                  <a:rPr lang="en-US" dirty="0"/>
                  <a:t> </a:t>
                </a:r>
                <a:r>
                  <a:rPr lang="en-US" dirty="0" smtClean="0"/>
                  <a:t>Such cases VO, </a:t>
                </a:r>
                <a:r>
                  <a:rPr lang="en-US" dirty="0" err="1" smtClean="0"/>
                  <a:t>RVO</a:t>
                </a:r>
                <a:r>
                  <a:rPr lang="en-US" dirty="0" smtClean="0"/>
                  <a:t>, ORCA sets </a:t>
                </a:r>
                <a14:m>
                  <m:oMath xmlns:m="http://schemas.openxmlformats.org/officeDocument/2006/math">
                    <m:sSubSup>
                      <m:sSubSupPr>
                        <m:ctrlPr>
                          <a:rPr lang="en-US" i="1">
                            <a:latin typeface="Cambria Math" charset="0"/>
                          </a:rPr>
                        </m:ctrlPr>
                      </m:sSubSupPr>
                      <m:e>
                        <m:r>
                          <a:rPr lang="en-US" i="1">
                            <a:latin typeface="Cambria Math" panose="02040503050406030204" pitchFamily="18" charset="0"/>
                          </a:rPr>
                          <m:t>𝑣</m:t>
                        </m:r>
                      </m:e>
                      <m:sub>
                        <m:r>
                          <a:rPr lang="en-US" i="1">
                            <a:latin typeface="Cambria Math" panose="02040503050406030204" pitchFamily="18" charset="0"/>
                          </a:rPr>
                          <m:t>𝐴</m:t>
                        </m:r>
                      </m:sub>
                      <m:sup>
                        <m:r>
                          <a:rPr lang="en-US" i="1">
                            <a:latin typeface="Cambria Math" panose="02040503050406030204" pitchFamily="18" charset="0"/>
                          </a:rPr>
                          <m:t>𝑛𝑒𝑤</m:t>
                        </m:r>
                      </m:sup>
                    </m:sSubSup>
                  </m:oMath>
                </a14:m>
                <a:r>
                  <a:rPr lang="en-US" dirty="0" smtClean="0"/>
                  <a:t> to zero velocity </a:t>
                </a:r>
              </a:p>
              <a:p>
                <a:pPr>
                  <a:lnSpc>
                    <a:spcPct val="200000"/>
                  </a:lnSpc>
                </a:pPr>
                <a:r>
                  <a:rPr lang="en-US" dirty="0"/>
                  <a:t> </a:t>
                </a:r>
                <a:r>
                  <a:rPr lang="en-US" dirty="0" err="1" smtClean="0"/>
                  <a:t>EORCA</a:t>
                </a:r>
                <a:r>
                  <a:rPr lang="en-US" dirty="0" smtClean="0"/>
                  <a:t> can use the the orientation change to find new feasible velocities </a:t>
                </a:r>
              </a:p>
              <a:p>
                <a:endParaRPr lang="en-US" dirty="0"/>
              </a:p>
            </p:txBody>
          </p:sp>
        </mc:Choice>
        <mc:Fallback>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429"/>
                </a:stretch>
              </a:blipFill>
            </p:spPr>
            <p:txBody>
              <a:bodyPr/>
              <a:lstStyle/>
              <a:p>
                <a:r>
                  <a:rPr lang="en-US">
                    <a:noFill/>
                  </a:rPr>
                  <a:t> </a:t>
                </a:r>
              </a:p>
            </p:txBody>
          </p:sp>
        </mc:Fallback>
      </mc:AlternateContent>
    </p:spTree>
    <p:extLst>
      <p:ext uri="{BB962C8B-B14F-4D97-AF65-F5344CB8AC3E}">
        <p14:creationId xmlns:p14="http://schemas.microsoft.com/office/powerpoint/2010/main" val="941746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Update</a:t>
            </a:r>
            <a:endParaRPr lang="en-US" dirty="0"/>
          </a:p>
        </p:txBody>
      </p:sp>
      <mc:AlternateContent xmlns:mc="http://schemas.openxmlformats.org/markup-compatibility/2006">
        <mc:Choice xmlns:a14="http://schemas.microsoft.com/office/drawing/2010/main" Requires="a14">
          <p:sp>
            <p:nvSpPr>
              <p:cNvPr id="3" name="Text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err="1" smtClean="0"/>
                  <a:t>EORCA</a:t>
                </a:r>
                <a:r>
                  <a:rPr lang="en-US" sz="2000" dirty="0" smtClean="0"/>
                  <a:t> </a:t>
                </a:r>
                <a:r>
                  <a:rPr lang="mr-IN" sz="2000" dirty="0" smtClean="0"/>
                  <a:t>–</a:t>
                </a:r>
                <a:r>
                  <a:rPr lang="en-US" sz="2000" dirty="0" smtClean="0"/>
                  <a:t> O:</a:t>
                </a:r>
              </a:p>
              <a:p>
                <a:pPr marL="342900" indent="-342900">
                  <a:lnSpc>
                    <a:spcPct val="100000"/>
                  </a:lnSpc>
                  <a:spcAft>
                    <a:spcPts val="0"/>
                  </a:spcAft>
                  <a:buClrTx/>
                  <a:buSzTx/>
                </a:pPr>
                <a:endParaRPr lang="en-US" sz="2000" dirty="0"/>
              </a:p>
              <a:p>
                <a:pPr marL="342900" indent="-342900">
                  <a:lnSpc>
                    <a:spcPct val="100000"/>
                  </a:lnSpc>
                  <a:spcAft>
                    <a:spcPts val="0"/>
                  </a:spcAft>
                  <a:buClrTx/>
                  <a:buSzTx/>
                </a:pPr>
                <a:r>
                  <a:rPr lang="en-US" sz="2000" dirty="0" smtClean="0"/>
                  <a:t>If solution exists for </a:t>
                </a:r>
                <a14:m>
                  <m:oMath xmlns:m="http://schemas.openxmlformats.org/officeDocument/2006/math">
                    <m:sSubSup>
                      <m:sSubSupPr>
                        <m:ctrlPr>
                          <a:rPr lang="en-US" sz="2000" i="1">
                            <a:latin typeface="Cambria Math"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𝐴</m:t>
                        </m:r>
                      </m:sub>
                      <m:sup>
                        <m:r>
                          <a:rPr lang="en-US" sz="2000" i="1">
                            <a:latin typeface="Cambria Math" panose="02040503050406030204" pitchFamily="18" charset="0"/>
                          </a:rPr>
                          <m:t>𝑛𝑒𝑤</m:t>
                        </m:r>
                      </m:sup>
                    </m:sSubSup>
                  </m:oMath>
                </a14:m>
                <a:r>
                  <a:rPr lang="en-US" sz="2000" dirty="0" smtClean="0"/>
                  <a:t> no need for orientation update </a:t>
                </a:r>
              </a:p>
              <a:p>
                <a:pPr marL="342900" indent="-342900">
                  <a:lnSpc>
                    <a:spcPct val="100000"/>
                  </a:lnSpc>
                  <a:spcAft>
                    <a:spcPts val="0"/>
                  </a:spcAft>
                  <a:buClrTx/>
                  <a:buSzTx/>
                </a:pPr>
                <a:endParaRPr lang="en-US" sz="2000" dirty="0"/>
              </a:p>
              <a:p>
                <a:pPr>
                  <a:lnSpc>
                    <a:spcPct val="100000"/>
                  </a:lnSpc>
                  <a:spcAft>
                    <a:spcPts val="0"/>
                  </a:spcAft>
                  <a:buClrTx/>
                  <a:buSzTx/>
                  <a:buNone/>
                </a:pPr>
                <a:endParaRPr lang="en-US" sz="2000" dirty="0" smtClean="0"/>
              </a:p>
              <a:p>
                <a:pPr>
                  <a:lnSpc>
                    <a:spcPct val="100000"/>
                  </a:lnSpc>
                  <a:spcAft>
                    <a:spcPts val="0"/>
                  </a:spcAft>
                  <a:buClrTx/>
                  <a:buSzTx/>
                  <a:buNone/>
                </a:pPr>
                <a:r>
                  <a:rPr lang="en-US" sz="2000" dirty="0" err="1" smtClean="0"/>
                  <a:t>EORCA</a:t>
                </a:r>
                <a:r>
                  <a:rPr lang="en-US" sz="2000" dirty="0" smtClean="0"/>
                  <a:t> </a:t>
                </a:r>
                <a:r>
                  <a:rPr lang="mr-IN" sz="2000" dirty="0" smtClean="0"/>
                  <a:t>–</a:t>
                </a:r>
                <a:r>
                  <a:rPr lang="en-US" sz="2000" dirty="0" smtClean="0"/>
                  <a:t> F:</a:t>
                </a:r>
              </a:p>
              <a:p>
                <a:pPr>
                  <a:lnSpc>
                    <a:spcPct val="100000"/>
                  </a:lnSpc>
                  <a:spcAft>
                    <a:spcPts val="0"/>
                  </a:spcAft>
                  <a:buClrTx/>
                  <a:buSzTx/>
                  <a:buNone/>
                </a:pPr>
                <a:endParaRPr lang="en-US" sz="2000" dirty="0"/>
              </a:p>
              <a:p>
                <a:pPr marL="342900" indent="-342900">
                  <a:lnSpc>
                    <a:spcPct val="100000"/>
                  </a:lnSpc>
                  <a:spcAft>
                    <a:spcPts val="0"/>
                  </a:spcAft>
                  <a:buClrTx/>
                  <a:buSzTx/>
                </a:pPr>
                <a:r>
                  <a:rPr lang="en-US" sz="2000" dirty="0" smtClean="0"/>
                  <a:t>Update the orientation when </a:t>
                </a:r>
                <a14:m>
                  <m:oMath xmlns:m="http://schemas.openxmlformats.org/officeDocument/2006/math">
                    <m:sSubSup>
                      <m:sSubSupPr>
                        <m:ctrlPr>
                          <a:rPr lang="en-US" sz="2000" i="1">
                            <a:latin typeface="Cambria Math"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𝐴</m:t>
                        </m:r>
                      </m:sub>
                      <m:sup>
                        <m:r>
                          <a:rPr lang="en-US" sz="2000" i="1">
                            <a:latin typeface="Cambria Math" panose="02040503050406030204" pitchFamily="18" charset="0"/>
                          </a:rPr>
                          <m:t>𝑛𝑒𝑤</m:t>
                        </m:r>
                      </m:sup>
                    </m:sSubSup>
                  </m:oMath>
                </a14:m>
                <a:r>
                  <a:rPr lang="en-US" sz="2000" dirty="0"/>
                  <a:t> </a:t>
                </a:r>
                <a:r>
                  <a:rPr lang="en-US" sz="2000" dirty="0" smtClean="0"/>
                  <a:t> has no solution </a:t>
                </a:r>
              </a:p>
            </p:txBody>
          </p:sp>
        </mc:Choice>
        <mc:Fallback>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715"/>
                </a:stretch>
              </a:blipFill>
            </p:spPr>
            <p:txBody>
              <a:bodyPr/>
              <a:lstStyle/>
              <a:p>
                <a:r>
                  <a:rPr lang="en-US">
                    <a:noFill/>
                  </a:rPr>
                  <a:t> </a:t>
                </a:r>
              </a:p>
            </p:txBody>
          </p:sp>
        </mc:Fallback>
      </mc:AlternateContent>
    </p:spTree>
    <p:extLst>
      <p:ext uri="{BB962C8B-B14F-4D97-AF65-F5344CB8AC3E}">
        <p14:creationId xmlns:p14="http://schemas.microsoft.com/office/powerpoint/2010/main" val="110349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EORCA</a:t>
            </a:r>
            <a:r>
              <a:rPr lang="en-US" dirty="0" smtClean="0"/>
              <a:t> - F</a:t>
            </a:r>
            <a:endParaRPr lang="en-US" dirty="0"/>
          </a:p>
        </p:txBody>
      </p:sp>
      <mc:AlternateContent xmlns:mc="http://schemas.openxmlformats.org/markup-compatibility/2006">
        <mc:Choice xmlns:a14="http://schemas.microsoft.com/office/drawing/2010/main" Requires="a14">
          <p:sp>
            <p:nvSpPr>
              <p:cNvPr id="3" name="Text Placeholder 2"/>
              <p:cNvSpPr>
                <a:spLocks noGrp="1"/>
              </p:cNvSpPr>
              <p:nvPr>
                <p:ph type="body" idx="1"/>
              </p:nvPr>
            </p:nvSpPr>
            <p:spPr/>
            <p:txBody>
              <a:bodyPr/>
              <a:lstStyle/>
              <a:p>
                <a:r>
                  <a:rPr lang="en-US" dirty="0" smtClean="0"/>
                  <a:t>  Case when the agent cannot find feasible </a:t>
                </a:r>
                <a14:m>
                  <m:oMath xmlns:m="http://schemas.openxmlformats.org/officeDocument/2006/math">
                    <m:sSubSup>
                      <m:sSubSupPr>
                        <m:ctrlPr>
                          <a:rPr lang="en-US" i="1">
                            <a:latin typeface="Cambria Math" charset="0"/>
                          </a:rPr>
                        </m:ctrlPr>
                      </m:sSubSupPr>
                      <m:e>
                        <m:r>
                          <a:rPr lang="en-US" i="1">
                            <a:latin typeface="Cambria Math" panose="02040503050406030204" pitchFamily="18" charset="0"/>
                          </a:rPr>
                          <m:t>𝑣</m:t>
                        </m:r>
                      </m:e>
                      <m:sub>
                        <m:r>
                          <a:rPr lang="en-US" i="1">
                            <a:latin typeface="Cambria Math" panose="02040503050406030204" pitchFamily="18" charset="0"/>
                          </a:rPr>
                          <m:t>𝐴</m:t>
                        </m:r>
                      </m:sub>
                      <m:sup>
                        <m:r>
                          <a:rPr lang="en-US" i="1">
                            <a:latin typeface="Cambria Math" panose="02040503050406030204" pitchFamily="18" charset="0"/>
                          </a:rPr>
                          <m:t>𝑛𝑒𝑤</m:t>
                        </m:r>
                      </m:sup>
                    </m:sSubSup>
                  </m:oMath>
                </a14:m>
                <a:r>
                  <a:rPr lang="en-US" dirty="0" smtClean="0"/>
                  <a:t> </a:t>
                </a:r>
              </a:p>
              <a:p>
                <a:r>
                  <a:rPr lang="en-US" dirty="0"/>
                  <a:t> </a:t>
                </a:r>
                <a:r>
                  <a:rPr lang="en-US" dirty="0" smtClean="0"/>
                  <a:t> Compute the clearance available for new orientation </a:t>
                </a:r>
              </a:p>
              <a:p>
                <a:r>
                  <a:rPr lang="en-US" dirty="0"/>
                  <a:t> </a:t>
                </a:r>
                <a:r>
                  <a:rPr lang="en-US" dirty="0" smtClean="0"/>
                  <a:t>Update the agents to the new orientation </a:t>
                </a:r>
                <a:endParaRPr lang="en-US" dirty="0"/>
              </a:p>
            </p:txBody>
          </p:sp>
        </mc:Choice>
        <mc:Fallback>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429"/>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958" y="2638351"/>
            <a:ext cx="6624084" cy="2186653"/>
          </a:xfrm>
          <a:prstGeom prst="rect">
            <a:avLst/>
          </a:prstGeom>
        </p:spPr>
      </p:pic>
    </p:spTree>
    <p:extLst>
      <p:ext uri="{BB962C8B-B14F-4D97-AF65-F5344CB8AC3E}">
        <p14:creationId xmlns:p14="http://schemas.microsoft.com/office/powerpoint/2010/main" val="321157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human movements </a:t>
            </a:r>
            <a:r>
              <a:rPr lang="en-US" sz="1800" dirty="0" smtClean="0"/>
              <a:t>[Hughes et al. 2014]</a:t>
            </a:r>
            <a:endParaRPr lang="en-US" sz="1800" dirty="0"/>
          </a:p>
        </p:txBody>
      </p:sp>
      <p:sp>
        <p:nvSpPr>
          <p:cNvPr id="3" name="Text Placeholder 2"/>
          <p:cNvSpPr>
            <a:spLocks noGrp="1"/>
          </p:cNvSpPr>
          <p:nvPr>
            <p:ph type="body" idx="1"/>
          </p:nvPr>
        </p:nvSpPr>
        <p:spPr/>
        <p:txBody>
          <a:bodyPr/>
          <a:lstStyle/>
          <a:p>
            <a:r>
              <a:rPr lang="en-US" sz="2400" dirty="0" smtClean="0"/>
              <a:t>  Shoulder Turning </a:t>
            </a:r>
          </a:p>
          <a:p>
            <a:endParaRPr lang="en-US" sz="2400" dirty="0"/>
          </a:p>
          <a:p>
            <a:r>
              <a:rPr lang="en-US" sz="2400" dirty="0" smtClean="0"/>
              <a:t>  Back Peddling </a:t>
            </a:r>
          </a:p>
          <a:p>
            <a:endParaRPr lang="en-US" sz="2400" dirty="0"/>
          </a:p>
          <a:p>
            <a:r>
              <a:rPr lang="en-US" sz="2400" dirty="0" smtClean="0"/>
              <a:t> Side Stepping </a:t>
            </a:r>
            <a:endParaRPr lang="en-US" sz="2400" dirty="0"/>
          </a:p>
        </p:txBody>
      </p:sp>
    </p:spTree>
    <p:extLst>
      <p:ext uri="{BB962C8B-B14F-4D97-AF65-F5344CB8AC3E}">
        <p14:creationId xmlns:p14="http://schemas.microsoft.com/office/powerpoint/2010/main" val="183166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human movements </a:t>
            </a:r>
            <a:r>
              <a:rPr lang="en-US" sz="1800" dirty="0" smtClean="0"/>
              <a:t>[Hughes 2014]</a:t>
            </a:r>
            <a:endParaRPr lang="en-US" sz="1800" dirty="0"/>
          </a:p>
        </p:txBody>
      </p:sp>
      <p:sp>
        <p:nvSpPr>
          <p:cNvPr id="3" name="Text Placeholder 2"/>
          <p:cNvSpPr>
            <a:spLocks noGrp="1"/>
          </p:cNvSpPr>
          <p:nvPr>
            <p:ph type="body" idx="1"/>
          </p:nvPr>
        </p:nvSpPr>
        <p:spPr/>
        <p:txBody>
          <a:bodyPr/>
          <a:lstStyle/>
          <a:p>
            <a:r>
              <a:rPr lang="en-US" dirty="0" smtClean="0"/>
              <a:t> Sweep surfaces  is a conservative approach </a:t>
            </a:r>
          </a:p>
          <a:p>
            <a:r>
              <a:rPr lang="en-US" dirty="0" smtClean="0"/>
              <a:t>  Agents try to keep a large safe distance away </a:t>
            </a:r>
          </a:p>
          <a:p>
            <a:r>
              <a:rPr lang="en-US" dirty="0" smtClean="0"/>
              <a:t> Due to bigger surface in the </a:t>
            </a:r>
            <a:r>
              <a:rPr lang="en" dirty="0" smtClean="0"/>
              <a:t>swept </a:t>
            </a:r>
            <a:r>
              <a:rPr lang="en" dirty="0"/>
              <a:t>volumes generated is K</a:t>
            </a:r>
            <a:r>
              <a:rPr lang="en" b="1" baseline="30000" dirty="0"/>
              <a:t>``</a:t>
            </a:r>
            <a:r>
              <a:rPr lang="en" b="1" dirty="0"/>
              <a:t> </a:t>
            </a:r>
            <a:endParaRPr lang="en-US" dirty="0"/>
          </a:p>
        </p:txBody>
      </p:sp>
      <p:pic>
        <p:nvPicPr>
          <p:cNvPr id="4" name="Shape 203"/>
          <p:cNvPicPr preferRelativeResize="0"/>
          <p:nvPr/>
        </p:nvPicPr>
        <p:blipFill>
          <a:blip r:embed="rId2">
            <a:alphaModFix/>
          </a:blip>
          <a:stretch>
            <a:fillRect/>
          </a:stretch>
        </p:blipFill>
        <p:spPr>
          <a:xfrm>
            <a:off x="2533140" y="2641033"/>
            <a:ext cx="3226350" cy="2342350"/>
          </a:xfrm>
          <a:prstGeom prst="rect">
            <a:avLst/>
          </a:prstGeom>
          <a:noFill/>
          <a:ln>
            <a:noFill/>
          </a:ln>
        </p:spPr>
      </p:pic>
    </p:spTree>
    <p:extLst>
      <p:ext uri="{BB962C8B-B14F-4D97-AF65-F5344CB8AC3E}">
        <p14:creationId xmlns:p14="http://schemas.microsoft.com/office/powerpoint/2010/main" val="1021317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Shoulder Turning </a:t>
            </a:r>
            <a:endParaRPr lang="en-US" dirty="0"/>
          </a:p>
        </p:txBody>
      </p:sp>
      <mc:AlternateContent xmlns:mc="http://schemas.openxmlformats.org/markup-compatibility/2006">
        <mc:Choice xmlns:a14="http://schemas.microsoft.com/office/drawing/2010/main" Requires="a14">
          <p:sp>
            <p:nvSpPr>
              <p:cNvPr id="3" name="Text Placeholder 2"/>
              <p:cNvSpPr>
                <a:spLocks noGrp="1"/>
              </p:cNvSpPr>
              <p:nvPr>
                <p:ph type="body" idx="1"/>
              </p:nvPr>
            </p:nvSpPr>
            <p:spPr>
              <a:xfrm>
                <a:off x="311700" y="1017725"/>
                <a:ext cx="4664337" cy="867711"/>
              </a:xfrm>
            </p:spPr>
            <p:txBody>
              <a:bodyPr/>
              <a:lstStyle/>
              <a:p>
                <a:r>
                  <a:rPr lang="en-US" dirty="0" smtClean="0"/>
                  <a:t> First compute the clearance </a:t>
                </a:r>
                <a14:m>
                  <m:oMath xmlns:m="http://schemas.openxmlformats.org/officeDocument/2006/math">
                    <m:r>
                      <a:rPr lang="en-US" b="0" i="1" smtClean="0">
                        <a:latin typeface="Cambria Math" charset="0"/>
                      </a:rPr>
                      <m:t>𝐶</m:t>
                    </m:r>
                    <m:r>
                      <a:rPr lang="en-US" b="0" i="1" smtClean="0">
                        <a:latin typeface="Cambria Math" charset="0"/>
                      </a:rPr>
                      <m:t> </m:t>
                    </m:r>
                  </m:oMath>
                </a14:m>
                <a:r>
                  <a:rPr lang="en-US" dirty="0" smtClean="0"/>
                  <a:t> available for the agent </a:t>
                </a:r>
              </a:p>
              <a:p>
                <a:endParaRPr lang="en-US" dirty="0"/>
              </a:p>
            </p:txBody>
          </p:sp>
        </mc:Choice>
        <mc:Fallback>
          <p:sp>
            <p:nvSpPr>
              <p:cNvPr id="3" name="Text Placeholder 2"/>
              <p:cNvSpPr>
                <a:spLocks noGrp="1" noRot="1" noChangeAspect="1" noMove="1" noResize="1" noEditPoints="1" noAdjustHandles="1" noChangeArrowheads="1" noChangeShapeType="1" noTextEdit="1"/>
              </p:cNvSpPr>
              <p:nvPr>
                <p:ph type="body" idx="1"/>
              </p:nvPr>
            </p:nvSpPr>
            <p:spPr>
              <a:xfrm>
                <a:off x="311700" y="1017725"/>
                <a:ext cx="4664337" cy="867711"/>
              </a:xfrm>
              <a:blipFill rotWithShape="0">
                <a:blip r:embed="rId2"/>
                <a:stretch>
                  <a:fillRect l="-1046" t="-33099" b="-2817"/>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434" y="1586330"/>
            <a:ext cx="3114522" cy="3402419"/>
          </a:xfrm>
          <a:prstGeom prst="rect">
            <a:avLst/>
          </a:prstGeom>
        </p:spPr>
      </p:pic>
      <mc:AlternateContent xmlns:mc="http://schemas.openxmlformats.org/markup-compatibility/2006">
        <mc:Choice xmlns:a14="http://schemas.microsoft.com/office/drawing/2010/main" Requires="a14">
          <p:sp>
            <p:nvSpPr>
              <p:cNvPr id="7" name="Text Placeholder 2"/>
              <p:cNvSpPr txBox="1">
                <a:spLocks/>
              </p:cNvSpPr>
              <p:nvPr/>
            </p:nvSpPr>
            <p:spPr>
              <a:xfrm>
                <a:off x="4777381" y="3665658"/>
                <a:ext cx="5214697" cy="1193421"/>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accent3"/>
                  </a:buClr>
                  <a:buSzPct val="100000"/>
                  <a:buFont typeface="Average"/>
                  <a:buChar char="●"/>
                  <a:defRPr sz="1800" b="0" i="0" u="none" strike="noStrike" cap="none">
                    <a:solidFill>
                      <a:schemeClr val="accent3"/>
                    </a:solidFill>
                    <a:latin typeface="Average"/>
                    <a:ea typeface="Average"/>
                    <a:cs typeface="Average"/>
                    <a:sym typeface="Average"/>
                  </a:defRPr>
                </a:lvl1pPr>
                <a:lvl2pPr marR="0" lvl="1"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2pPr>
                <a:lvl3pPr marR="0" lvl="2"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3pPr>
                <a:lvl4pPr marR="0" lvl="3"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4pPr>
                <a:lvl5pPr marR="0" lvl="4"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5pPr>
                <a:lvl6pPr marR="0" lvl="5"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6pPr>
                <a:lvl7pPr marR="0" lvl="6"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7pPr>
                <a:lvl8pPr marR="0" lvl="7"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8pPr>
                <a:lvl9pPr marR="0" lvl="8"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9pPr>
              </a:lstStyle>
              <a:p>
                <a:pPr>
                  <a:buNone/>
                </a:pPr>
                <a14:m>
                  <m:oMath xmlns:m="http://schemas.openxmlformats.org/officeDocument/2006/math">
                    <m:sSubSup>
                      <m:sSubSupPr>
                        <m:ctrlPr>
                          <a:rPr lang="en-US" sz="1600" i="1" smtClean="0">
                            <a:latin typeface="Cambria Math" charset="0"/>
                          </a:rPr>
                        </m:ctrlPr>
                      </m:sSubSupPr>
                      <m:e>
                        <m:r>
                          <a:rPr lang="en-US" sz="1600" i="1" smtClean="0">
                            <a:latin typeface="Cambria Math" charset="0"/>
                          </a:rPr>
                          <m:t>𝑜</m:t>
                        </m:r>
                      </m:e>
                      <m:sub/>
                      <m:sup>
                        <m:r>
                          <a:rPr lang="en-US" sz="1600" i="1">
                            <a:latin typeface="Cambria Math" panose="02040503050406030204" pitchFamily="18" charset="0"/>
                          </a:rPr>
                          <m:t>𝑛𝑒𝑤</m:t>
                        </m:r>
                      </m:sup>
                    </m:sSubSup>
                    <m:r>
                      <a:rPr lang="en-US" sz="1600">
                        <a:latin typeface="Cambria Math" panose="02040503050406030204" pitchFamily="18" charset="0"/>
                      </a:rPr>
                      <m:t>=</m:t>
                    </m:r>
                    <m:r>
                      <m:rPr>
                        <m:sty m:val="p"/>
                      </m:rPr>
                      <a:rPr lang="en-US" sz="1600">
                        <a:latin typeface="Cambria Math" panose="02040503050406030204" pitchFamily="18" charset="0"/>
                      </a:rPr>
                      <m:t>arg</m:t>
                    </m:r>
                    <m:r>
                      <a:rPr lang="en-US" sz="1600">
                        <a:latin typeface="Cambria Math" panose="02040503050406030204" pitchFamily="18" charset="0"/>
                      </a:rPr>
                      <m:t> </m:t>
                    </m:r>
                    <m:sSub>
                      <m:sSubPr>
                        <m:ctrlPr>
                          <a:rPr lang="en-US" sz="1600" i="1" smtClean="0">
                            <a:latin typeface="Cambria Math" charset="0"/>
                          </a:rPr>
                        </m:ctrlPr>
                      </m:sSubPr>
                      <m:e>
                        <m:r>
                          <a:rPr lang="en-US" sz="1600" i="1">
                            <a:latin typeface="Cambria Math" panose="02040503050406030204" pitchFamily="18" charset="0"/>
                          </a:rPr>
                          <m:t>𝑚𝑖𝑛</m:t>
                        </m:r>
                      </m:e>
                      <m:sub>
                        <m:sSubSup>
                          <m:sSubSupPr>
                            <m:ctrlPr>
                              <a:rPr lang="en-US" sz="1600" i="1">
                                <a:latin typeface="Cambria Math" charset="0"/>
                              </a:rPr>
                            </m:ctrlPr>
                          </m:sSubSupPr>
                          <m:e>
                            <m:r>
                              <a:rPr lang="en-US" sz="1600" i="1">
                                <a:latin typeface="Cambria Math" charset="0"/>
                              </a:rPr>
                              <m:t>𝑜</m:t>
                            </m:r>
                          </m:e>
                          <m:sub/>
                          <m:sup>
                            <m:r>
                              <a:rPr lang="en-US" sz="1600" i="1">
                                <a:latin typeface="Cambria Math" panose="02040503050406030204" pitchFamily="18" charset="0"/>
                              </a:rPr>
                              <m:t>𝑛𝑒𝑤</m:t>
                            </m:r>
                          </m:sup>
                        </m:sSubSup>
                      </m:sub>
                    </m:sSub>
                    <m:d>
                      <m:dPr>
                        <m:begChr m:val="|"/>
                        <m:endChr m:val="|"/>
                        <m:ctrlPr>
                          <a:rPr lang="en-US" sz="1600" i="1">
                            <a:latin typeface="Cambria Math" charset="0"/>
                          </a:rPr>
                        </m:ctrlPr>
                      </m:dPr>
                      <m:e>
                        <m:r>
                          <a:rPr lang="en-US" sz="1600" i="1">
                            <a:latin typeface="Cambria Math" panose="02040503050406030204" pitchFamily="18" charset="0"/>
                          </a:rPr>
                          <m:t>|</m:t>
                        </m:r>
                        <m:r>
                          <a:rPr lang="en-US" sz="1600" i="1" smtClean="0">
                            <a:latin typeface="Cambria Math" charset="0"/>
                          </a:rPr>
                          <m:t>𝑜</m:t>
                        </m:r>
                        <m:r>
                          <a:rPr lang="en-US" sz="1600" i="1">
                            <a:latin typeface="Cambria Math" panose="02040503050406030204" pitchFamily="18" charset="0"/>
                          </a:rPr>
                          <m:t> − </m:t>
                        </m:r>
                        <m:sSubSup>
                          <m:sSubSupPr>
                            <m:ctrlPr>
                              <a:rPr lang="en-US" sz="1600" i="1">
                                <a:latin typeface="Cambria Math" charset="0"/>
                              </a:rPr>
                            </m:ctrlPr>
                          </m:sSubSupPr>
                          <m:e>
                            <m:r>
                              <a:rPr lang="en-US" sz="1600" i="1" smtClean="0">
                                <a:latin typeface="Cambria Math" charset="0"/>
                              </a:rPr>
                              <m:t>𝑜</m:t>
                            </m:r>
                          </m:e>
                          <m:sub/>
                          <m:sup>
                            <m:r>
                              <a:rPr lang="en-US" sz="1600" i="1" smtClean="0">
                                <a:latin typeface="Cambria Math" charset="0"/>
                              </a:rPr>
                              <m:t>𝑛𝑒𝑤</m:t>
                            </m:r>
                          </m:sup>
                        </m:sSubSup>
                        <m:r>
                          <a:rPr lang="en-US" sz="1600" i="1">
                            <a:latin typeface="Cambria Math" panose="02040503050406030204" pitchFamily="18" charset="0"/>
                          </a:rPr>
                          <m:t>|</m:t>
                        </m:r>
                      </m:e>
                    </m:d>
                  </m:oMath>
                </a14:m>
                <a:r>
                  <a:rPr lang="en-US" sz="1600" dirty="0" smtClean="0"/>
                  <a:t>  </a:t>
                </a:r>
                <a14:m>
                  <m:oMath xmlns:m="http://schemas.openxmlformats.org/officeDocument/2006/math">
                    <m:r>
                      <m:rPr>
                        <m:sty m:val="p"/>
                      </m:rPr>
                      <a:rPr lang="en-US" sz="1600" dirty="0">
                        <a:latin typeface="Cambria Math" charset="0"/>
                      </a:rPr>
                      <m:t>w</m:t>
                    </m:r>
                    <m:r>
                      <a:rPr lang="en-US" sz="1600" dirty="0" smtClean="0">
                        <a:latin typeface="Cambria Math" charset="0"/>
                      </a:rPr>
                      <m:t>(</m:t>
                    </m:r>
                    <m:sSubSup>
                      <m:sSubSupPr>
                        <m:ctrlPr>
                          <a:rPr lang="en-US" sz="1600" i="1">
                            <a:latin typeface="Cambria Math" charset="0"/>
                          </a:rPr>
                        </m:ctrlPr>
                      </m:sSubSupPr>
                      <m:e>
                        <m:r>
                          <a:rPr lang="en-US" sz="1600" i="1">
                            <a:latin typeface="Cambria Math" charset="0"/>
                          </a:rPr>
                          <m:t>𝑜</m:t>
                        </m:r>
                      </m:e>
                      <m:sub/>
                      <m:sup>
                        <m:r>
                          <a:rPr lang="en-US" sz="1600" i="1">
                            <a:latin typeface="Cambria Math" panose="02040503050406030204" pitchFamily="18" charset="0"/>
                          </a:rPr>
                          <m:t>𝑛𝑒𝑤</m:t>
                        </m:r>
                      </m:sup>
                    </m:sSubSup>
                    <m:r>
                      <a:rPr lang="en-US" sz="1600" i="1" smtClean="0">
                        <a:latin typeface="Cambria Math" charset="0"/>
                      </a:rPr>
                      <m:t>)</m:t>
                    </m:r>
                    <m:r>
                      <a:rPr lang="en-US" sz="1600" i="1">
                        <a:latin typeface="Cambria Math" charset="0"/>
                        <a:ea typeface="Cambria Math" charset="0"/>
                        <a:cs typeface="Cambria Math" charset="0"/>
                      </a:rPr>
                      <m:t>≤</m:t>
                    </m:r>
                    <m:sSubSup>
                      <m:sSubSupPr>
                        <m:ctrlPr>
                          <a:rPr lang="en-US" sz="1600" i="1">
                            <a:latin typeface="Cambria Math" charset="0"/>
                          </a:rPr>
                        </m:ctrlPr>
                      </m:sSubSupPr>
                      <m:e>
                        <m:r>
                          <a:rPr lang="en-US" sz="1600" i="1" smtClean="0">
                            <a:latin typeface="Cambria Math" charset="0"/>
                          </a:rPr>
                          <m:t>𝐶</m:t>
                        </m:r>
                      </m:e>
                      <m:sub/>
                      <m:sup/>
                    </m:sSubSup>
                  </m:oMath>
                </a14:m>
                <a:endParaRPr lang="en-US" sz="1600" dirty="0" smtClean="0"/>
              </a:p>
              <a:p>
                <a:pPr>
                  <a:buNone/>
                </a:pPr>
                <a:r>
                  <a:rPr lang="en-US" sz="1600" dirty="0" smtClean="0"/>
                  <a:t> Total Clearance </a:t>
                </a:r>
                <a14:m>
                  <m:oMath xmlns:m="http://schemas.openxmlformats.org/officeDocument/2006/math">
                    <m:sSubSup>
                      <m:sSubSupPr>
                        <m:ctrlPr>
                          <a:rPr lang="en-US" sz="1600" i="1">
                            <a:latin typeface="Cambria Math" charset="0"/>
                          </a:rPr>
                        </m:ctrlPr>
                      </m:sSubSupPr>
                      <m:e>
                        <m:r>
                          <a:rPr lang="en-US" sz="1600" i="1" smtClean="0">
                            <a:latin typeface="Cambria Math" charset="0"/>
                          </a:rPr>
                          <m:t>𝐶</m:t>
                        </m:r>
                      </m:e>
                      <m:sub/>
                      <m:sup/>
                    </m:sSubSup>
                    <m:r>
                      <a:rPr lang="en-US" sz="1600">
                        <a:latin typeface="Cambria Math" panose="02040503050406030204" pitchFamily="18" charset="0"/>
                      </a:rPr>
                      <m:t>=</m:t>
                    </m:r>
                    <m:sSubSup>
                      <m:sSubSupPr>
                        <m:ctrlPr>
                          <a:rPr lang="en-US" sz="1600" i="1">
                            <a:latin typeface="Cambria Math" charset="0"/>
                          </a:rPr>
                        </m:ctrlPr>
                      </m:sSubSupPr>
                      <m:e>
                        <m:r>
                          <a:rPr lang="en-US" sz="1600" i="1" smtClean="0">
                            <a:latin typeface="Cambria Math" charset="0"/>
                          </a:rPr>
                          <m:t>𝐶</m:t>
                        </m:r>
                      </m:e>
                      <m:sub/>
                      <m:sup>
                        <m:r>
                          <a:rPr lang="en-US" sz="1600" i="1" smtClean="0">
                            <a:latin typeface="Cambria Math" charset="0"/>
                          </a:rPr>
                          <m:t>+</m:t>
                        </m:r>
                      </m:sup>
                    </m:sSubSup>
                    <m:r>
                      <a:rPr lang="en-US" sz="1600" i="1" smtClean="0">
                        <a:latin typeface="Cambria Math" charset="0"/>
                      </a:rPr>
                      <m:t>+</m:t>
                    </m:r>
                    <m:sSubSup>
                      <m:sSubSupPr>
                        <m:ctrlPr>
                          <a:rPr lang="en-US" sz="1600" i="1">
                            <a:latin typeface="Cambria Math" charset="0"/>
                          </a:rPr>
                        </m:ctrlPr>
                      </m:sSubSupPr>
                      <m:e>
                        <m:r>
                          <a:rPr lang="en-US" sz="1600" i="1" smtClean="0">
                            <a:latin typeface="Cambria Math" charset="0"/>
                          </a:rPr>
                          <m:t>𝐶</m:t>
                        </m:r>
                      </m:e>
                      <m:sub/>
                      <m:sup>
                        <m:r>
                          <a:rPr lang="en-US" sz="1600" i="1" smtClean="0">
                            <a:latin typeface="Cambria Math" charset="0"/>
                          </a:rPr>
                          <m:t>−</m:t>
                        </m:r>
                      </m:sup>
                    </m:sSubSup>
                  </m:oMath>
                </a14:m>
                <a:endParaRPr lang="en-US" sz="1600" dirty="0" smtClean="0"/>
              </a:p>
              <a:p>
                <a:endParaRPr lang="en-US" dirty="0"/>
              </a:p>
            </p:txBody>
          </p:sp>
        </mc:Choice>
        <mc:Fallback>
          <p:sp>
            <p:nvSpPr>
              <p:cNvPr id="7" name="Text Placeholder 2"/>
              <p:cNvSpPr txBox="1">
                <a:spLocks noRot="1" noChangeAspect="1" noMove="1" noResize="1" noEditPoints="1" noAdjustHandles="1" noChangeArrowheads="1" noChangeShapeType="1" noTextEdit="1"/>
              </p:cNvSpPr>
              <p:nvPr/>
            </p:nvSpPr>
            <p:spPr>
              <a:xfrm>
                <a:off x="4777381" y="3665658"/>
                <a:ext cx="5214697" cy="1193421"/>
              </a:xfrm>
              <a:prstGeom prst="rect">
                <a:avLst/>
              </a:prstGeom>
              <a:blipFill rotWithShape="0">
                <a:blip r:embed="rId4"/>
                <a:stretch>
                  <a:fillRect t="-14796"/>
                </a:stretch>
              </a:blipFill>
              <a:ln>
                <a:noFill/>
              </a:ln>
            </p:spPr>
            <p:txBody>
              <a:bodyPr/>
              <a:lstStyle/>
              <a:p>
                <a:r>
                  <a:rPr lang="en-US">
                    <a:noFill/>
                  </a:rPr>
                  <a:t> </a:t>
                </a:r>
              </a:p>
            </p:txBody>
          </p:sp>
        </mc:Fallback>
      </mc:AlternateContent>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124" y="60208"/>
            <a:ext cx="3220990" cy="3650456"/>
          </a:xfrm>
          <a:prstGeom prst="rect">
            <a:avLst/>
          </a:prstGeom>
        </p:spPr>
      </p:pic>
    </p:spTree>
    <p:extLst>
      <p:ext uri="{BB962C8B-B14F-4D97-AF65-F5344CB8AC3E}">
        <p14:creationId xmlns:p14="http://schemas.microsoft.com/office/powerpoint/2010/main" val="752768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Shoulder Turning </a:t>
            </a:r>
            <a:r>
              <a:rPr lang="mr-IN" dirty="0" smtClean="0"/>
              <a:t>–</a:t>
            </a:r>
            <a:r>
              <a:rPr lang="en-US" dirty="0" smtClean="0"/>
              <a:t> Algorithm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14" y="1109944"/>
            <a:ext cx="6154650" cy="4033556"/>
          </a:xfrm>
          <a:prstGeom prst="rect">
            <a:avLst/>
          </a:prstGeom>
        </p:spPr>
      </p:pic>
    </p:spTree>
    <p:extLst>
      <p:ext uri="{BB962C8B-B14F-4D97-AF65-F5344CB8AC3E}">
        <p14:creationId xmlns:p14="http://schemas.microsoft.com/office/powerpoint/2010/main" val="233583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movement (cite henry)</a:t>
            </a:r>
            <a:endParaRPr lang="en-US" dirty="0"/>
          </a:p>
        </p:txBody>
      </p:sp>
      <mc:AlternateContent xmlns:mc="http://schemas.openxmlformats.org/markup-compatibility/2006">
        <mc:Choice xmlns:a14="http://schemas.microsoft.com/office/drawing/2010/main" Requires="a14">
          <p:sp>
            <p:nvSpPr>
              <p:cNvPr id="3" name="Text Placeholder 2"/>
              <p:cNvSpPr>
                <a:spLocks noGrp="1"/>
              </p:cNvSpPr>
              <p:nvPr>
                <p:ph type="body" idx="1"/>
              </p:nvPr>
            </p:nvSpPr>
            <p:spPr>
              <a:xfrm>
                <a:off x="311700" y="1152475"/>
                <a:ext cx="3973221" cy="3416400"/>
              </a:xfrm>
            </p:spPr>
            <p:txBody>
              <a:bodyPr/>
              <a:lstStyle/>
              <a:p>
                <a:pPr>
                  <a:buNone/>
                </a:pPr>
                <a:r>
                  <a:rPr lang="en-US" dirty="0" smtClean="0"/>
                  <a:t> </a:t>
                </a:r>
                <a14:m>
                  <m:oMath xmlns:m="http://schemas.openxmlformats.org/officeDocument/2006/math">
                    <m:sSubSup>
                      <m:sSubSupPr>
                        <m:ctrlPr>
                          <a:rPr lang="en-US" i="1">
                            <a:latin typeface="Cambria Math" charset="0"/>
                          </a:rPr>
                        </m:ctrlPr>
                      </m:sSubSupPr>
                      <m:e>
                        <m:r>
                          <a:rPr lang="en-US" i="1">
                            <a:latin typeface="Cambria Math" panose="02040503050406030204" pitchFamily="18" charset="0"/>
                          </a:rPr>
                          <m:t>𝑣</m:t>
                        </m:r>
                      </m:e>
                      <m:sub>
                        <m:r>
                          <a:rPr lang="en-US" b="0" i="1" smtClean="0">
                            <a:latin typeface="Cambria Math" charset="0"/>
                          </a:rPr>
                          <m:t>𝑗𝑘</m:t>
                        </m:r>
                      </m:sub>
                      <m:sup>
                        <m:r>
                          <a:rPr lang="en-US" b="0" i="1" smtClean="0">
                            <a:latin typeface="Cambria Math" charset="0"/>
                          </a:rPr>
                          <m:t>𝑡𝑎𝑛𝑔</m:t>
                        </m:r>
                      </m:sup>
                    </m:sSubSup>
                  </m:oMath>
                </a14:m>
                <a:r>
                  <a:rPr lang="en-US" dirty="0" smtClean="0"/>
                  <a:t>  computed projecting </a:t>
                </a:r>
                <a:r>
                  <a:rPr lang="en-US" dirty="0"/>
                  <a:t>onto the displacement </a:t>
                </a:r>
                <a:r>
                  <a:rPr lang="en-US" dirty="0" smtClean="0"/>
                  <a:t>direction </a:t>
                </a:r>
                <a14:m>
                  <m:oMath xmlns:m="http://schemas.openxmlformats.org/officeDocument/2006/math">
                    <m:sSubSup>
                      <m:sSubSupPr>
                        <m:ctrlPr>
                          <a:rPr lang="en-US" i="1">
                            <a:latin typeface="Cambria Math" charset="0"/>
                          </a:rPr>
                        </m:ctrlPr>
                      </m:sSubSupPr>
                      <m:e>
                        <m:r>
                          <a:rPr lang="en-US" b="0" i="1" smtClean="0">
                            <a:latin typeface="Cambria Math" charset="0"/>
                          </a:rPr>
                          <m:t>𝑘</m:t>
                        </m:r>
                      </m:e>
                      <m:sub/>
                      <m:sup/>
                    </m:sSubSup>
                  </m:oMath>
                </a14:m>
                <a:endParaRPr lang="en-US" dirty="0" smtClean="0"/>
              </a:p>
              <a:p>
                <a:pPr>
                  <a:buNone/>
                </a:pPr>
                <a:r>
                  <a:rPr lang="en-US" dirty="0" smtClean="0"/>
                  <a:t>Two conditions :</a:t>
                </a:r>
              </a:p>
              <a:p>
                <a:r>
                  <a:rPr lang="en-US" dirty="0"/>
                  <a:t> </a:t>
                </a:r>
                <a:r>
                  <a:rPr lang="en-US" dirty="0"/>
                  <a:t>D</a:t>
                </a:r>
                <a:r>
                  <a:rPr lang="en-US" dirty="0" smtClean="0"/>
                  <a:t>eviation between </a:t>
                </a:r>
                <a14:m>
                  <m:oMath xmlns:m="http://schemas.openxmlformats.org/officeDocument/2006/math">
                    <m:sSubSup>
                      <m:sSubSupPr>
                        <m:ctrlPr>
                          <a:rPr lang="en-US" i="1">
                            <a:latin typeface="Cambria Math" charset="0"/>
                          </a:rPr>
                        </m:ctrlPr>
                      </m:sSubSupPr>
                      <m:e>
                        <m:r>
                          <a:rPr lang="en-US" i="1">
                            <a:latin typeface="Cambria Math" panose="02040503050406030204" pitchFamily="18" charset="0"/>
                          </a:rPr>
                          <m:t>𝑣</m:t>
                        </m:r>
                      </m:e>
                      <m:sub>
                        <m:r>
                          <a:rPr lang="en-US" b="0" i="1" smtClean="0">
                            <a:latin typeface="Cambria Math" charset="0"/>
                          </a:rPr>
                          <m:t>𝑖</m:t>
                        </m:r>
                      </m:sub>
                      <m:sup>
                        <m:r>
                          <a:rPr lang="en-US" b="0" i="1" smtClean="0">
                            <a:latin typeface="Cambria Math" charset="0"/>
                          </a:rPr>
                          <m:t>𝑛𝑒𝑤</m:t>
                        </m:r>
                      </m:sup>
                    </m:sSubSup>
                  </m:oMath>
                </a14:m>
                <a:r>
                  <a:rPr lang="en-US" dirty="0" smtClean="0"/>
                  <a:t> and </a:t>
                </a:r>
                <a14:m>
                  <m:oMath xmlns:m="http://schemas.openxmlformats.org/officeDocument/2006/math">
                    <m:sSubSup>
                      <m:sSubSupPr>
                        <m:ctrlPr>
                          <a:rPr lang="en-US" i="1">
                            <a:latin typeface="Cambria Math" charset="0"/>
                          </a:rPr>
                        </m:ctrlPr>
                      </m:sSubSupPr>
                      <m:e>
                        <m:r>
                          <a:rPr lang="en-US" i="1">
                            <a:latin typeface="Cambria Math" panose="02040503050406030204" pitchFamily="18" charset="0"/>
                          </a:rPr>
                          <m:t>𝑣</m:t>
                        </m:r>
                      </m:e>
                      <m:sub>
                        <m:r>
                          <a:rPr lang="en-US" b="0" i="1" smtClean="0">
                            <a:latin typeface="Cambria Math" charset="0"/>
                          </a:rPr>
                          <m:t>𝑖</m:t>
                        </m:r>
                      </m:sub>
                      <m:sup>
                        <m:r>
                          <a:rPr lang="en-US" b="0" i="1" smtClean="0">
                            <a:latin typeface="Cambria Math" charset="0"/>
                          </a:rPr>
                          <m:t>𝑜</m:t>
                        </m:r>
                      </m:sup>
                    </m:sSubSup>
                  </m:oMath>
                </a14:m>
                <a:r>
                  <a:rPr lang="en-US" dirty="0" smtClean="0"/>
                  <a:t>  is greater than </a:t>
                </a:r>
                <a14:m>
                  <m:oMath xmlns:m="http://schemas.openxmlformats.org/officeDocument/2006/math">
                    <m:sSubSup>
                      <m:sSubSupPr>
                        <m:ctrlPr>
                          <a:rPr lang="en-US" i="1">
                            <a:latin typeface="Cambria Math" charset="0"/>
                          </a:rPr>
                        </m:ctrlPr>
                      </m:sSubSupPr>
                      <m:e>
                        <m:r>
                          <a:rPr lang="en-US" i="1">
                            <a:latin typeface="Cambria Math" charset="0"/>
                            <a:ea typeface="Cambria Math" charset="0"/>
                            <a:cs typeface="Cambria Math" charset="0"/>
                          </a:rPr>
                          <m:t>𝜃</m:t>
                        </m:r>
                      </m:e>
                      <m:sub>
                        <m:r>
                          <a:rPr lang="en-US" b="0" i="1" smtClean="0">
                            <a:latin typeface="Cambria Math" charset="0"/>
                          </a:rPr>
                          <m:t>𝑡h𝑟𝑒𝑠h</m:t>
                        </m:r>
                      </m:sub>
                      <m:sup/>
                    </m:sSubSup>
                  </m:oMath>
                </a14:m>
                <a:endParaRPr lang="en-US" dirty="0" smtClean="0"/>
              </a:p>
              <a:p>
                <a:r>
                  <a:rPr lang="en-US" dirty="0" smtClean="0"/>
                  <a:t> Time to collision is less than </a:t>
                </a:r>
                <a14:m>
                  <m:oMath xmlns:m="http://schemas.openxmlformats.org/officeDocument/2006/math">
                    <m:sSubSup>
                      <m:sSubSupPr>
                        <m:ctrlPr>
                          <a:rPr lang="en-US" i="1">
                            <a:latin typeface="Cambria Math" charset="0"/>
                          </a:rPr>
                        </m:ctrlPr>
                      </m:sSubSupPr>
                      <m:e>
                        <m:r>
                          <a:rPr lang="en-US" b="0" i="1" smtClean="0">
                            <a:latin typeface="Cambria Math" charset="0"/>
                          </a:rPr>
                          <m:t>𝑡𝑡𝑐</m:t>
                        </m:r>
                      </m:e>
                      <m:sub>
                        <m:r>
                          <a:rPr lang="en-US" i="1">
                            <a:latin typeface="Cambria Math" charset="0"/>
                          </a:rPr>
                          <m:t>𝑡h𝑟𝑒𝑠h</m:t>
                        </m:r>
                      </m:sub>
                      <m:sup/>
                    </m:sSubSup>
                  </m:oMath>
                </a14:m>
                <a:endParaRPr lang="en-US" dirty="0" smtClean="0"/>
              </a:p>
              <a:p>
                <a:endParaRPr lang="en-US" dirty="0"/>
              </a:p>
            </p:txBody>
          </p:sp>
        </mc:Choice>
        <mc:Fallback>
          <p:sp>
            <p:nvSpPr>
              <p:cNvPr id="3" name="Text Placeholder 2"/>
              <p:cNvSpPr>
                <a:spLocks noGrp="1" noRot="1" noChangeAspect="1" noMove="1" noResize="1" noEditPoints="1" noAdjustHandles="1" noChangeArrowheads="1" noChangeShapeType="1" noTextEdit="1"/>
              </p:cNvSpPr>
              <p:nvPr>
                <p:ph type="body" idx="1"/>
              </p:nvPr>
            </p:nvSpPr>
            <p:spPr>
              <a:xfrm>
                <a:off x="311700" y="1152475"/>
                <a:ext cx="3973221" cy="3416400"/>
              </a:xfrm>
              <a:blipFill rotWithShape="0">
                <a:blip r:embed="rId2"/>
                <a:stretch>
                  <a:fillRect l="-1227"/>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693" y="1390592"/>
            <a:ext cx="4574440" cy="2815647"/>
          </a:xfrm>
          <a:prstGeom prst="rect">
            <a:avLst/>
          </a:prstGeom>
        </p:spPr>
      </p:pic>
    </p:spTree>
    <p:extLst>
      <p:ext uri="{BB962C8B-B14F-4D97-AF65-F5344CB8AC3E}">
        <p14:creationId xmlns:p14="http://schemas.microsoft.com/office/powerpoint/2010/main" val="600011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5" y="90023"/>
            <a:ext cx="5185333" cy="572700"/>
          </a:xfrm>
        </p:spPr>
        <p:txBody>
          <a:bodyPr/>
          <a:lstStyle/>
          <a:p>
            <a:r>
              <a:rPr lang="en-US" dirty="0" smtClean="0"/>
              <a:t>Lateral </a:t>
            </a:r>
            <a:r>
              <a:rPr lang="en-US" smtClean="0"/>
              <a:t>Movement Algorithm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7233" y="699748"/>
            <a:ext cx="4252522" cy="43534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5" y="980175"/>
            <a:ext cx="4314518" cy="2655661"/>
          </a:xfrm>
          <a:prstGeom prst="rect">
            <a:avLst/>
          </a:prstGeom>
        </p:spPr>
      </p:pic>
    </p:spTree>
    <p:extLst>
      <p:ext uri="{BB962C8B-B14F-4D97-AF65-F5344CB8AC3E}">
        <p14:creationId xmlns:p14="http://schemas.microsoft.com/office/powerpoint/2010/main" val="722713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Motion Planning </a:t>
            </a:r>
          </a:p>
        </p:txBody>
      </p:sp>
      <p:sp>
        <p:nvSpPr>
          <p:cNvPr id="103" name="Shape 103"/>
          <p:cNvSpPr txBox="1">
            <a:spLocks noGrp="1"/>
          </p:cNvSpPr>
          <p:nvPr>
            <p:ph type="body" idx="1"/>
          </p:nvPr>
        </p:nvSpPr>
        <p:spPr>
          <a:xfrm>
            <a:off x="311700" y="1152475"/>
            <a:ext cx="4904100" cy="3416400"/>
          </a:xfrm>
          <a:prstGeom prst="rect">
            <a:avLst/>
          </a:prstGeom>
        </p:spPr>
        <p:txBody>
          <a:bodyPr wrap="square" lIns="91425" tIns="91425" rIns="91425" bIns="91425" anchor="t" anchorCtr="0">
            <a:noAutofit/>
          </a:bodyPr>
          <a:lstStyle/>
          <a:p>
            <a:pPr lvl="0">
              <a:spcBef>
                <a:spcPts val="0"/>
              </a:spcBef>
              <a:buNone/>
            </a:pPr>
            <a:r>
              <a:rPr lang="en" sz="2400" b="1" dirty="0"/>
              <a:t>Centralized planning</a:t>
            </a:r>
          </a:p>
          <a:p>
            <a:pPr marL="457200" lvl="0" indent="-342900" rtl="0">
              <a:spcBef>
                <a:spcPts val="0"/>
              </a:spcBef>
              <a:spcAft>
                <a:spcPts val="0"/>
              </a:spcAft>
              <a:buSzPct val="100000"/>
            </a:pPr>
            <a:r>
              <a:rPr lang="en" dirty="0"/>
              <a:t>The entire set of possible configurations are considered </a:t>
            </a:r>
          </a:p>
          <a:p>
            <a:pPr marL="457200" lvl="0" indent="-342900" rtl="0">
              <a:spcBef>
                <a:spcPts val="0"/>
              </a:spcBef>
              <a:buSzPct val="100000"/>
            </a:pPr>
            <a:r>
              <a:rPr lang="en" dirty="0"/>
              <a:t>A global plan is picked for all the agents at once</a:t>
            </a:r>
          </a:p>
          <a:p>
            <a:pPr lvl="0" rtl="0">
              <a:spcBef>
                <a:spcPts val="0"/>
              </a:spcBef>
              <a:buNone/>
            </a:pPr>
            <a:endParaRPr dirty="0"/>
          </a:p>
          <a:p>
            <a:pPr marL="457200" lvl="0" indent="-342900">
              <a:spcBef>
                <a:spcPts val="0"/>
              </a:spcBef>
              <a:buSzPct val="100000"/>
            </a:pPr>
            <a:r>
              <a:rPr lang="en" dirty="0"/>
              <a:t>Pre-computation time too high</a:t>
            </a:r>
          </a:p>
        </p:txBody>
      </p:sp>
      <p:sp>
        <p:nvSpPr>
          <p:cNvPr id="104" name="Shape 104"/>
          <p:cNvSpPr/>
          <p:nvPr/>
        </p:nvSpPr>
        <p:spPr>
          <a:xfrm>
            <a:off x="6015000" y="1943400"/>
            <a:ext cx="2817300" cy="2028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5" name="Shape 105"/>
          <p:cNvSpPr/>
          <p:nvPr/>
        </p:nvSpPr>
        <p:spPr>
          <a:xfrm>
            <a:off x="6216225" y="2386125"/>
            <a:ext cx="104700" cy="104700"/>
          </a:xfrm>
          <a:prstGeom prst="ellipse">
            <a:avLst/>
          </a:prstGeom>
          <a:solidFill>
            <a:srgbClr val="98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6" name="Shape 106"/>
          <p:cNvSpPr/>
          <p:nvPr/>
        </p:nvSpPr>
        <p:spPr>
          <a:xfrm>
            <a:off x="6771625" y="3239350"/>
            <a:ext cx="161100" cy="177000"/>
          </a:xfrm>
          <a:prstGeom prst="ellipse">
            <a:avLst/>
          </a:prstGeom>
          <a:solidFill>
            <a:srgbClr val="98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7" name="Shape 107"/>
          <p:cNvSpPr/>
          <p:nvPr/>
        </p:nvSpPr>
        <p:spPr>
          <a:xfrm>
            <a:off x="7745600" y="3641825"/>
            <a:ext cx="104700" cy="104700"/>
          </a:xfrm>
          <a:prstGeom prst="ellipse">
            <a:avLst/>
          </a:prstGeom>
          <a:solidFill>
            <a:srgbClr val="98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8" name="Shape 108"/>
          <p:cNvSpPr/>
          <p:nvPr/>
        </p:nvSpPr>
        <p:spPr>
          <a:xfrm>
            <a:off x="8043425" y="2941525"/>
            <a:ext cx="104700" cy="104700"/>
          </a:xfrm>
          <a:prstGeom prst="triangle">
            <a:avLst>
              <a:gd name="adj" fmla="val 50000"/>
            </a:avLst>
          </a:prstGeom>
          <a:solidFill>
            <a:srgbClr val="6AA84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9" name="Shape 109"/>
          <p:cNvSpPr/>
          <p:nvPr/>
        </p:nvSpPr>
        <p:spPr>
          <a:xfrm>
            <a:off x="8195825" y="3093925"/>
            <a:ext cx="104700" cy="104700"/>
          </a:xfrm>
          <a:prstGeom prst="triangle">
            <a:avLst>
              <a:gd name="adj" fmla="val 50000"/>
            </a:avLst>
          </a:prstGeom>
          <a:solidFill>
            <a:srgbClr val="6AA84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0" name="Shape 110"/>
          <p:cNvSpPr/>
          <p:nvPr/>
        </p:nvSpPr>
        <p:spPr>
          <a:xfrm>
            <a:off x="7281425" y="3246325"/>
            <a:ext cx="104700" cy="104700"/>
          </a:xfrm>
          <a:prstGeom prst="triangle">
            <a:avLst>
              <a:gd name="adj" fmla="val 50000"/>
            </a:avLst>
          </a:prstGeom>
          <a:solidFill>
            <a:srgbClr val="6AA84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1" name="Shape 111"/>
          <p:cNvSpPr/>
          <p:nvPr/>
        </p:nvSpPr>
        <p:spPr>
          <a:xfrm>
            <a:off x="7488025" y="2056100"/>
            <a:ext cx="104700" cy="104700"/>
          </a:xfrm>
          <a:prstGeom prst="triangle">
            <a:avLst>
              <a:gd name="adj" fmla="val 50000"/>
            </a:avLst>
          </a:prstGeom>
          <a:solidFill>
            <a:srgbClr val="6AA84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2" name="Shape 112"/>
          <p:cNvSpPr/>
          <p:nvPr/>
        </p:nvSpPr>
        <p:spPr>
          <a:xfrm>
            <a:off x="6819925" y="2257325"/>
            <a:ext cx="668100" cy="4335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3" name="Shape 113"/>
          <p:cNvSpPr/>
          <p:nvPr/>
        </p:nvSpPr>
        <p:spPr>
          <a:xfrm>
            <a:off x="8131950" y="2265375"/>
            <a:ext cx="321900" cy="225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4" name="Shape 114"/>
          <p:cNvSpPr/>
          <p:nvPr/>
        </p:nvSpPr>
        <p:spPr>
          <a:xfrm>
            <a:off x="6369025" y="2829475"/>
            <a:ext cx="402600" cy="328800"/>
          </a:xfrm>
          <a:prstGeom prst="plus">
            <a:avLst>
              <a:gd name="adj" fmla="val 25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115" name="Shape 115"/>
          <p:cNvCxnSpPr>
            <a:stCxn id="106" idx="7"/>
          </p:cNvCxnSpPr>
          <p:nvPr/>
        </p:nvCxnSpPr>
        <p:spPr>
          <a:xfrm rot="-5400000">
            <a:off x="6707832" y="2398871"/>
            <a:ext cx="1067700" cy="665100"/>
          </a:xfrm>
          <a:prstGeom prst="curvedConnector3">
            <a:avLst>
              <a:gd name="adj1" fmla="val 3512"/>
            </a:avLst>
          </a:prstGeom>
          <a:noFill/>
          <a:ln w="9525" cap="flat" cmpd="sng">
            <a:solidFill>
              <a:srgbClr val="9900FF"/>
            </a:solidFill>
            <a:prstDash val="solid"/>
            <a:round/>
            <a:headEnd type="none" w="lg" len="lg"/>
            <a:tailEnd type="stealth" w="lg" len="lg"/>
          </a:ln>
        </p:spPr>
      </p:cxnSp>
      <p:cxnSp>
        <p:nvCxnSpPr>
          <p:cNvPr id="116" name="Shape 116"/>
          <p:cNvCxnSpPr>
            <a:stCxn id="106" idx="0"/>
          </p:cNvCxnSpPr>
          <p:nvPr/>
        </p:nvCxnSpPr>
        <p:spPr>
          <a:xfrm rot="5400000" flipH="1">
            <a:off x="6229525" y="2616700"/>
            <a:ext cx="1025700" cy="219600"/>
          </a:xfrm>
          <a:prstGeom prst="curvedConnector3">
            <a:avLst>
              <a:gd name="adj1" fmla="val 50000"/>
            </a:avLst>
          </a:prstGeom>
          <a:noFill/>
          <a:ln w="9525" cap="flat" cmpd="sng">
            <a:solidFill>
              <a:srgbClr val="9900FF"/>
            </a:solidFill>
            <a:prstDash val="solid"/>
            <a:round/>
            <a:headEnd type="none" w="lg" len="lg"/>
            <a:tailEnd type="stealth" w="lg" len="lg"/>
          </a:ln>
        </p:spPr>
      </p:cxnSp>
      <p:cxnSp>
        <p:nvCxnSpPr>
          <p:cNvPr id="117" name="Shape 117"/>
          <p:cNvCxnSpPr/>
          <p:nvPr/>
        </p:nvCxnSpPr>
        <p:spPr>
          <a:xfrm rot="10800000" flipH="1">
            <a:off x="6648725" y="2084500"/>
            <a:ext cx="839400" cy="137100"/>
          </a:xfrm>
          <a:prstGeom prst="curvedConnector3">
            <a:avLst>
              <a:gd name="adj1" fmla="val 50000"/>
            </a:avLst>
          </a:prstGeom>
          <a:noFill/>
          <a:ln w="9525" cap="flat" cmpd="sng">
            <a:solidFill>
              <a:srgbClr val="9900FF"/>
            </a:solidFill>
            <a:prstDash val="solid"/>
            <a:round/>
            <a:headEnd type="none" w="lg" len="lg"/>
            <a:tailEnd type="stealth" w="lg" len="lg"/>
          </a:ln>
        </p:spPr>
      </p:cxnSp>
      <p:cxnSp>
        <p:nvCxnSpPr>
          <p:cNvPr id="118" name="Shape 118"/>
          <p:cNvCxnSpPr>
            <a:stCxn id="106" idx="5"/>
          </p:cNvCxnSpPr>
          <p:nvPr/>
        </p:nvCxnSpPr>
        <p:spPr>
          <a:xfrm rot="-5400000" flipH="1">
            <a:off x="7178232" y="3121329"/>
            <a:ext cx="199500" cy="737700"/>
          </a:xfrm>
          <a:prstGeom prst="curvedConnector2">
            <a:avLst/>
          </a:prstGeom>
          <a:noFill/>
          <a:ln w="9525" cap="flat" cmpd="sng">
            <a:solidFill>
              <a:srgbClr val="9900FF"/>
            </a:solidFill>
            <a:prstDash val="solid"/>
            <a:round/>
            <a:headEnd type="none" w="lg" len="lg"/>
            <a:tailEnd type="stealth" w="lg" len="lg"/>
          </a:ln>
        </p:spPr>
      </p:cxnSp>
      <p:cxnSp>
        <p:nvCxnSpPr>
          <p:cNvPr id="119" name="Shape 119"/>
          <p:cNvCxnSpPr>
            <a:endCxn id="111" idx="4"/>
          </p:cNvCxnSpPr>
          <p:nvPr/>
        </p:nvCxnSpPr>
        <p:spPr>
          <a:xfrm rot="5400000" flipH="1">
            <a:off x="6893125" y="2860400"/>
            <a:ext cx="1437300" cy="38100"/>
          </a:xfrm>
          <a:prstGeom prst="curvedConnector3">
            <a:avLst>
              <a:gd name="adj1" fmla="val 50000"/>
            </a:avLst>
          </a:prstGeom>
          <a:noFill/>
          <a:ln w="9525" cap="flat" cmpd="sng">
            <a:solidFill>
              <a:srgbClr val="9900FF"/>
            </a:solidFill>
            <a:prstDash val="solid"/>
            <a:round/>
            <a:headEnd type="none" w="lg" len="lg"/>
            <a:tailEnd type="stealth" w="lg" len="lg"/>
          </a:ln>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35469"/>
            <a:ext cx="8520600" cy="572700"/>
          </a:xfrm>
        </p:spPr>
        <p:txBody>
          <a:bodyPr/>
          <a:lstStyle/>
          <a:p>
            <a:r>
              <a:rPr lang="en-US" dirty="0" smtClean="0"/>
              <a:t>Overall Algorithm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832" y="414430"/>
            <a:ext cx="5302987" cy="4729070"/>
          </a:xfrm>
          <a:prstGeom prst="rect">
            <a:avLst/>
          </a:prstGeom>
        </p:spPr>
      </p:pic>
    </p:spTree>
    <p:extLst>
      <p:ext uri="{BB962C8B-B14F-4D97-AF65-F5344CB8AC3E}">
        <p14:creationId xmlns:p14="http://schemas.microsoft.com/office/powerpoint/2010/main" val="1256449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78" y="3961"/>
            <a:ext cx="8520600" cy="572700"/>
          </a:xfrm>
        </p:spPr>
        <p:txBody>
          <a:bodyPr/>
          <a:lstStyle/>
          <a:p>
            <a:r>
              <a:rPr lang="en-US" dirty="0" smtClean="0"/>
              <a:t>Demo - 1 </a:t>
            </a:r>
            <a:endParaRPr lang="en-US" dirty="0"/>
          </a:p>
        </p:txBody>
      </p:sp>
      <p:pic>
        <p:nvPicPr>
          <p:cNvPr id="4" name="eorcaICR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4116" y="445025"/>
            <a:ext cx="6033977" cy="4525483"/>
          </a:xfrm>
          <a:prstGeom prst="rect">
            <a:avLst/>
          </a:prstGeom>
        </p:spPr>
      </p:pic>
    </p:spTree>
    <p:extLst>
      <p:ext uri="{BB962C8B-B14F-4D97-AF65-F5344CB8AC3E}">
        <p14:creationId xmlns:p14="http://schemas.microsoft.com/office/powerpoint/2010/main" val="625075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- 2</a:t>
            </a:r>
            <a:endParaRPr lang="en-US" dirty="0"/>
          </a:p>
        </p:txBody>
      </p:sp>
      <p:pic>
        <p:nvPicPr>
          <p:cNvPr id="4" name="eorcaPlo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3335" y="445025"/>
            <a:ext cx="5938284" cy="4453713"/>
          </a:xfrm>
          <a:prstGeom prst="rect">
            <a:avLst/>
          </a:prstGeom>
        </p:spPr>
      </p:pic>
    </p:spTree>
    <p:extLst>
      <p:ext uri="{BB962C8B-B14F-4D97-AF65-F5344CB8AC3E}">
        <p14:creationId xmlns:p14="http://schemas.microsoft.com/office/powerpoint/2010/main" val="1411678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Text Placeholder 2"/>
          <p:cNvSpPr>
            <a:spLocks noGrp="1"/>
          </p:cNvSpPr>
          <p:nvPr>
            <p:ph type="body" idx="1"/>
          </p:nvPr>
        </p:nvSpPr>
        <p:spPr/>
        <p:txBody>
          <a:bodyPr/>
          <a:lstStyle/>
          <a:p>
            <a:pPr lvl="0">
              <a:buNone/>
            </a:pPr>
            <a:r>
              <a:rPr lang="en" sz="1200" dirty="0" err="1"/>
              <a:t>Narang</a:t>
            </a:r>
            <a:r>
              <a:rPr lang="en" sz="1200" dirty="0"/>
              <a:t>, S., Best, A., &amp; </a:t>
            </a:r>
            <a:r>
              <a:rPr lang="en" sz="1200" dirty="0" err="1"/>
              <a:t>Manocha</a:t>
            </a:r>
            <a:r>
              <a:rPr lang="en" sz="1200" dirty="0"/>
              <a:t>, D. (2017). </a:t>
            </a:r>
            <a:r>
              <a:rPr lang="en" sz="1200" b="1" dirty="0"/>
              <a:t>Interactive simulation of local interactions in dense crowds using elliptical agents. </a:t>
            </a:r>
            <a:r>
              <a:rPr lang="en" sz="1200" i="1" dirty="0"/>
              <a:t>Journal of Statistical Mechanics: Theory and Experiment,</a:t>
            </a:r>
            <a:r>
              <a:rPr lang="en" sz="1200" dirty="0"/>
              <a:t> Volume 3, </a:t>
            </a:r>
            <a:r>
              <a:rPr lang="en" sz="1200" dirty="0" smtClean="0"/>
              <a:t>2017.</a:t>
            </a:r>
            <a:endParaRPr lang="en-US" sz="1200" dirty="0" smtClean="0"/>
          </a:p>
          <a:p>
            <a:pPr lvl="0">
              <a:buNone/>
            </a:pPr>
            <a:r>
              <a:rPr lang="en" sz="1200" dirty="0" smtClean="0"/>
              <a:t>Best</a:t>
            </a:r>
            <a:r>
              <a:rPr lang="en" sz="1200" dirty="0"/>
              <a:t>, A., </a:t>
            </a:r>
            <a:r>
              <a:rPr lang="en" sz="1200" dirty="0" err="1"/>
              <a:t>Narang</a:t>
            </a:r>
            <a:r>
              <a:rPr lang="en" sz="1200" dirty="0"/>
              <a:t>, S., &amp; </a:t>
            </a:r>
            <a:r>
              <a:rPr lang="en" sz="1200" dirty="0" err="1"/>
              <a:t>Manocha</a:t>
            </a:r>
            <a:r>
              <a:rPr lang="en" sz="1200" dirty="0"/>
              <a:t>, D. (2016). </a:t>
            </a:r>
            <a:r>
              <a:rPr lang="en" sz="1200" b="1" dirty="0"/>
              <a:t>Real-time Reciprocal Collision Avoidance with Elliptical Agents. </a:t>
            </a:r>
            <a:r>
              <a:rPr lang="en" sz="1200" dirty="0"/>
              <a:t>In </a:t>
            </a:r>
            <a:r>
              <a:rPr lang="en" sz="1200" i="1" dirty="0"/>
              <a:t>IEEE International Conference on Robotics and Automation (</a:t>
            </a:r>
            <a:r>
              <a:rPr lang="en" sz="1200" i="1" dirty="0" err="1"/>
              <a:t>ICRA</a:t>
            </a:r>
            <a:r>
              <a:rPr lang="en" sz="1200" i="1" dirty="0"/>
              <a:t>)</a:t>
            </a:r>
            <a:r>
              <a:rPr lang="en" sz="1200" dirty="0"/>
              <a:t> pp. 298-305. IEEE, 2016. </a:t>
            </a:r>
            <a:r>
              <a:rPr lang="en-US" sz="1200" dirty="0" smtClean="0"/>
              <a:t>Hughes </a:t>
            </a:r>
            <a:r>
              <a:rPr lang="en-US" sz="1200" dirty="0"/>
              <a:t>R, </a:t>
            </a:r>
            <a:r>
              <a:rPr lang="en-US" sz="1200" dirty="0" err="1"/>
              <a:t>Ondrej</a:t>
            </a:r>
            <a:r>
              <a:rPr lang="en-US" sz="1200" dirty="0"/>
              <a:t> J and </a:t>
            </a:r>
            <a:r>
              <a:rPr lang="en-US" sz="1200" dirty="0" err="1"/>
              <a:t>Dingliana</a:t>
            </a:r>
            <a:r>
              <a:rPr lang="en-US" sz="1200" dirty="0"/>
              <a:t> J 2014 </a:t>
            </a:r>
            <a:endParaRPr lang="en-US" sz="1200" dirty="0" smtClean="0"/>
          </a:p>
          <a:p>
            <a:pPr lvl="0">
              <a:buNone/>
            </a:pPr>
            <a:r>
              <a:rPr lang="en-US" sz="1200" dirty="0" smtClean="0"/>
              <a:t>Holonomic </a:t>
            </a:r>
            <a:r>
              <a:rPr lang="en-US" sz="1200" dirty="0"/>
              <a:t>collision avoidance for virtual crowds Symposium </a:t>
            </a:r>
            <a:r>
              <a:rPr lang="en-US" sz="1200" dirty="0" smtClean="0"/>
              <a:t>on Computer Animation </a:t>
            </a:r>
            <a:r>
              <a:rPr lang="en-US" sz="1200" dirty="0" err="1" smtClean="0"/>
              <a:t>ed</a:t>
            </a:r>
            <a:r>
              <a:rPr lang="en-US" sz="1200" dirty="0" smtClean="0"/>
              <a:t> V </a:t>
            </a:r>
            <a:r>
              <a:rPr lang="en-US" sz="1200" dirty="0" err="1" smtClean="0"/>
              <a:t>Koltun</a:t>
            </a:r>
            <a:r>
              <a:rPr lang="en-US" sz="1200" dirty="0" smtClean="0"/>
              <a:t> and E </a:t>
            </a:r>
            <a:r>
              <a:rPr lang="en-US" sz="1200" dirty="0" err="1" smtClean="0"/>
              <a:t>Sifakis</a:t>
            </a:r>
            <a:r>
              <a:rPr lang="en-US" sz="1200" dirty="0" smtClean="0"/>
              <a:t> (Goslar: </a:t>
            </a:r>
            <a:r>
              <a:rPr lang="en-US" sz="1200" dirty="0" err="1" smtClean="0"/>
              <a:t>Eurographics</a:t>
            </a:r>
            <a:r>
              <a:rPr lang="en-US" sz="1200" dirty="0" smtClean="0"/>
              <a:t> Association) pp 103–11</a:t>
            </a:r>
          </a:p>
          <a:p>
            <a:pPr lvl="0">
              <a:buNone/>
            </a:pPr>
            <a:r>
              <a:rPr lang="en-US" sz="1200" dirty="0" smtClean="0"/>
              <a:t>van </a:t>
            </a:r>
            <a:r>
              <a:rPr lang="en-US" sz="1200" dirty="0"/>
              <a:t>den Berg J, Guy S J, Lin M and </a:t>
            </a:r>
            <a:r>
              <a:rPr lang="en-US" sz="1200" dirty="0" err="1"/>
              <a:t>Manocha</a:t>
            </a:r>
            <a:r>
              <a:rPr lang="en-US" sz="1200" dirty="0"/>
              <a:t> D 2011 Reciprocal n-body collision avoidance Int. </a:t>
            </a:r>
            <a:r>
              <a:rPr lang="en-US" sz="1200" dirty="0" err="1"/>
              <a:t>Symp</a:t>
            </a:r>
            <a:r>
              <a:rPr lang="en-US" sz="1200" dirty="0"/>
              <a:t>. </a:t>
            </a:r>
            <a:r>
              <a:rPr lang="en-US" sz="1200" dirty="0" smtClean="0"/>
              <a:t>On Robotics </a:t>
            </a:r>
            <a:r>
              <a:rPr lang="en-US" sz="1200" dirty="0"/>
              <a:t>Research pp 3–19</a:t>
            </a:r>
          </a:p>
          <a:p>
            <a:pPr>
              <a:buNone/>
            </a:pPr>
            <a:r>
              <a:rPr lang="en-US" sz="1200" dirty="0" err="1"/>
              <a:t>Narain</a:t>
            </a:r>
            <a:r>
              <a:rPr lang="en-US" sz="1200" dirty="0"/>
              <a:t> R, </a:t>
            </a:r>
            <a:r>
              <a:rPr lang="en-US" sz="1200" dirty="0" err="1"/>
              <a:t>Golas</a:t>
            </a:r>
            <a:r>
              <a:rPr lang="en-US" sz="1200" dirty="0"/>
              <a:t> A, Curtis S and Lin M C 2009 ACM Trans. Graph. 28 122:1–8</a:t>
            </a:r>
          </a:p>
          <a:p>
            <a:pPr>
              <a:buNone/>
            </a:pPr>
            <a:r>
              <a:rPr lang="en-US" sz="1200" dirty="0"/>
              <a:t>Helbing D and </a:t>
            </a:r>
            <a:r>
              <a:rPr lang="en-US" sz="1200" dirty="0" err="1"/>
              <a:t>Molnár</a:t>
            </a:r>
            <a:r>
              <a:rPr lang="en-US" sz="1200" dirty="0"/>
              <a:t> P 1995 Phys. Rev. E 51 </a:t>
            </a:r>
            <a:r>
              <a:rPr lang="en-US" sz="1200" dirty="0" smtClean="0"/>
              <a:t>4282–6</a:t>
            </a:r>
          </a:p>
          <a:p>
            <a:pPr>
              <a:buNone/>
            </a:pPr>
            <a:r>
              <a:rPr lang="en-US" sz="1200" dirty="0" err="1"/>
              <a:t>Fiorini</a:t>
            </a:r>
            <a:r>
              <a:rPr lang="en-US" sz="1200" dirty="0"/>
              <a:t>, Paolo, and </a:t>
            </a:r>
            <a:r>
              <a:rPr lang="en-US" sz="1200" dirty="0" err="1"/>
              <a:t>Zvi</a:t>
            </a:r>
            <a:r>
              <a:rPr lang="en-US" sz="1200" dirty="0"/>
              <a:t> Shiller. "Motion planning in dynamic environments using velocity obstacles." </a:t>
            </a:r>
            <a:r>
              <a:rPr lang="en-US" sz="1200" i="1" dirty="0"/>
              <a:t>The International Journal of Robotics Research</a:t>
            </a:r>
            <a:r>
              <a:rPr lang="en-US" sz="1200" dirty="0"/>
              <a:t> 17.7 (1998): 760-772.</a:t>
            </a:r>
          </a:p>
          <a:p>
            <a:pPr lvl="0">
              <a:buNone/>
            </a:pPr>
            <a:endParaRPr lang="en" sz="1200" dirty="0"/>
          </a:p>
          <a:p>
            <a:endParaRPr lang="en-US" dirty="0"/>
          </a:p>
        </p:txBody>
      </p:sp>
    </p:spTree>
    <p:extLst>
      <p:ext uri="{BB962C8B-B14F-4D97-AF65-F5344CB8AC3E}">
        <p14:creationId xmlns:p14="http://schemas.microsoft.com/office/powerpoint/2010/main" val="7534468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7898" y="1765005"/>
            <a:ext cx="4688958" cy="584775"/>
          </a:xfrm>
          <a:prstGeom prst="rect">
            <a:avLst/>
          </a:prstGeom>
          <a:noFill/>
        </p:spPr>
        <p:txBody>
          <a:bodyPr wrap="square" rtlCol="0">
            <a:spAutoFit/>
          </a:bodyPr>
          <a:lstStyle/>
          <a:p>
            <a:pPr algn="ctr"/>
            <a:r>
              <a:rPr lang="en-US" sz="3200" dirty="0" smtClean="0"/>
              <a:t>The End</a:t>
            </a:r>
            <a:endParaRPr lang="en-US" sz="3200" dirty="0"/>
          </a:p>
        </p:txBody>
      </p:sp>
    </p:spTree>
    <p:extLst>
      <p:ext uri="{BB962C8B-B14F-4D97-AF65-F5344CB8AC3E}">
        <p14:creationId xmlns:p14="http://schemas.microsoft.com/office/powerpoint/2010/main" val="1631085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2"/>
          <p:cNvSpPr>
            <a:spLocks noGrp="1"/>
          </p:cNvSpPr>
          <p:nvPr>
            <p:ph type="body" idx="1"/>
          </p:nvPr>
        </p:nvSpPr>
        <p:spPr>
          <a:xfrm>
            <a:off x="311700" y="1152475"/>
            <a:ext cx="8520600" cy="514960"/>
          </a:xfrm>
        </p:spPr>
        <p:txBody>
          <a:bodyPr/>
          <a:lstStyle/>
          <a:p>
            <a:pPr lvl="0">
              <a:buNone/>
            </a:pPr>
            <a:r>
              <a:rPr lang="en" sz="1200" dirty="0" err="1"/>
              <a:t>Narang</a:t>
            </a:r>
            <a:r>
              <a:rPr lang="en" sz="1200" dirty="0"/>
              <a:t>, </a:t>
            </a:r>
            <a:r>
              <a:rPr lang="en" sz="1200" dirty="0" smtClean="0"/>
              <a:t>S.</a:t>
            </a:r>
            <a:r>
              <a:rPr lang="en-US" sz="1200" dirty="0" smtClean="0"/>
              <a:t> et al. [</a:t>
            </a:r>
            <a:r>
              <a:rPr lang="en" sz="1200" dirty="0" smtClean="0"/>
              <a:t>201</a:t>
            </a:r>
            <a:r>
              <a:rPr lang="en-US" sz="1200" dirty="0" smtClean="0"/>
              <a:t>7]; </a:t>
            </a:r>
            <a:r>
              <a:rPr lang="en" sz="1200" dirty="0" smtClean="0"/>
              <a:t>Best</a:t>
            </a:r>
            <a:r>
              <a:rPr lang="en" sz="1200" dirty="0"/>
              <a:t>, </a:t>
            </a:r>
            <a:r>
              <a:rPr lang="en" sz="1200" dirty="0" smtClean="0"/>
              <a:t>A</a:t>
            </a:r>
            <a:r>
              <a:rPr lang="en-US" sz="1200" dirty="0"/>
              <a:t> </a:t>
            </a:r>
            <a:r>
              <a:rPr lang="en-US" sz="1200" dirty="0" smtClean="0"/>
              <a:t>et al.</a:t>
            </a:r>
            <a:r>
              <a:rPr lang="en-US" sz="1200" dirty="0"/>
              <a:t> </a:t>
            </a:r>
            <a:r>
              <a:rPr lang="en-US" sz="1200" dirty="0" smtClean="0"/>
              <a:t>[</a:t>
            </a:r>
            <a:r>
              <a:rPr lang="en" sz="1200" dirty="0" smtClean="0"/>
              <a:t>2016</a:t>
            </a:r>
            <a:r>
              <a:rPr lang="en-US" sz="1200" dirty="0" smtClean="0"/>
              <a:t>]</a:t>
            </a:r>
            <a:r>
              <a:rPr lang="en-US" sz="1200" dirty="0"/>
              <a:t>;</a:t>
            </a:r>
            <a:r>
              <a:rPr lang="en" sz="1200" dirty="0" smtClean="0"/>
              <a:t> </a:t>
            </a:r>
            <a:r>
              <a:rPr lang="en-US" sz="1200" dirty="0" smtClean="0"/>
              <a:t>van </a:t>
            </a:r>
            <a:r>
              <a:rPr lang="en-US" sz="1200" dirty="0"/>
              <a:t>den Berg </a:t>
            </a:r>
            <a:r>
              <a:rPr lang="en-US" sz="1200" dirty="0" smtClean="0"/>
              <a:t>J</a:t>
            </a:r>
            <a:r>
              <a:rPr lang="en-US" sz="1200" dirty="0"/>
              <a:t> </a:t>
            </a:r>
            <a:r>
              <a:rPr lang="en-US" sz="1200" dirty="0" smtClean="0"/>
              <a:t>[2011]; </a:t>
            </a:r>
            <a:r>
              <a:rPr lang="en-US" sz="1200" dirty="0" err="1" smtClean="0"/>
              <a:t>Narain</a:t>
            </a:r>
            <a:r>
              <a:rPr lang="en-US" sz="1200" dirty="0" smtClean="0"/>
              <a:t> R et al[2009]; Helbing D et al. [1995]; </a:t>
            </a:r>
            <a:r>
              <a:rPr lang="en-US" sz="1200" dirty="0" err="1" smtClean="0"/>
              <a:t>Fiorini</a:t>
            </a:r>
            <a:r>
              <a:rPr lang="en-US" sz="1200" dirty="0"/>
              <a:t>, </a:t>
            </a:r>
            <a:r>
              <a:rPr lang="en-US" sz="1200" dirty="0" smtClean="0"/>
              <a:t>Paolo</a:t>
            </a:r>
            <a:r>
              <a:rPr lang="en-US" sz="1200" dirty="0"/>
              <a:t> </a:t>
            </a:r>
            <a:r>
              <a:rPr lang="en-US" sz="1200" dirty="0" smtClean="0"/>
              <a:t>et al. [1998]</a:t>
            </a:r>
            <a:endParaRPr lang="en" sz="1200" dirty="0"/>
          </a:p>
          <a:p>
            <a:endParaRPr lang="en-US" dirty="0"/>
          </a:p>
        </p:txBody>
      </p:sp>
    </p:spTree>
    <p:extLst>
      <p:ext uri="{BB962C8B-B14F-4D97-AF65-F5344CB8AC3E}">
        <p14:creationId xmlns:p14="http://schemas.microsoft.com/office/powerpoint/2010/main" val="1645367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Contents	</a:t>
            </a:r>
          </a:p>
        </p:txBody>
      </p:sp>
      <p:sp>
        <p:nvSpPr>
          <p:cNvPr id="67" name="Shape 67"/>
          <p:cNvSpPr txBox="1">
            <a:spLocks noGrp="1"/>
          </p:cNvSpPr>
          <p:nvPr>
            <p:ph type="body" idx="1"/>
          </p:nvPr>
        </p:nvSpPr>
        <p:spPr>
          <a:xfrm>
            <a:off x="311700" y="1152475"/>
            <a:ext cx="8520600" cy="3837600"/>
          </a:xfrm>
          <a:prstGeom prst="rect">
            <a:avLst/>
          </a:prstGeom>
        </p:spPr>
        <p:txBody>
          <a:bodyPr wrap="square" lIns="91425" tIns="91425" rIns="91425" bIns="91425" anchor="t" anchorCtr="0">
            <a:noAutofit/>
          </a:bodyPr>
          <a:lstStyle/>
          <a:p>
            <a:pPr marL="457200" lvl="0" indent="-342900" rtl="0">
              <a:spcBef>
                <a:spcPts val="0"/>
              </a:spcBef>
              <a:spcAft>
                <a:spcPts val="0"/>
              </a:spcAft>
              <a:buSzPct val="100000"/>
            </a:pPr>
            <a:r>
              <a:rPr lang="en"/>
              <a:t>Planning, there are agents and there are goals</a:t>
            </a:r>
          </a:p>
          <a:p>
            <a:pPr marL="457200" lvl="0" indent="-342900" rtl="0">
              <a:spcBef>
                <a:spcPts val="0"/>
              </a:spcBef>
              <a:spcAft>
                <a:spcPts val="0"/>
              </a:spcAft>
              <a:buSzPct val="100000"/>
            </a:pPr>
            <a:r>
              <a:rPr lang="en"/>
              <a:t>Centralized planning and decentralized planning</a:t>
            </a:r>
          </a:p>
          <a:p>
            <a:pPr marL="457200" lvl="0" indent="-342900" rtl="0">
              <a:spcBef>
                <a:spcPts val="0"/>
              </a:spcBef>
              <a:spcAft>
                <a:spcPts val="0"/>
              </a:spcAft>
              <a:buSzPct val="100000"/>
            </a:pPr>
            <a:r>
              <a:rPr lang="en"/>
              <a:t>Decentralized planning is Global planning and dynamic local planning</a:t>
            </a:r>
          </a:p>
          <a:p>
            <a:pPr marL="457200" lvl="0" indent="-342900" rtl="0">
              <a:spcBef>
                <a:spcPts val="0"/>
              </a:spcBef>
              <a:spcAft>
                <a:spcPts val="0"/>
              </a:spcAft>
              <a:buSzPct val="100000"/>
            </a:pPr>
            <a:r>
              <a:rPr lang="en"/>
              <a:t>Centralized planning is plan before start by exploring all possible states and picks the best one</a:t>
            </a:r>
          </a:p>
          <a:p>
            <a:pPr marL="457200" lvl="0" indent="-342900" rtl="0">
              <a:spcBef>
                <a:spcPts val="0"/>
              </a:spcBef>
              <a:spcAft>
                <a:spcPts val="0"/>
              </a:spcAft>
              <a:buSzPct val="100000"/>
            </a:pPr>
            <a:r>
              <a:rPr lang="en"/>
              <a:t>Global planning is easy we have seen it in class</a:t>
            </a:r>
          </a:p>
          <a:p>
            <a:pPr marL="457200" lvl="0" indent="-342900" rtl="0">
              <a:spcBef>
                <a:spcPts val="0"/>
              </a:spcBef>
              <a:spcAft>
                <a:spcPts val="0"/>
              </a:spcAft>
              <a:buSzPct val="100000"/>
            </a:pPr>
            <a:r>
              <a:rPr lang="en"/>
              <a:t>Local planning we have seen some cite papers method</a:t>
            </a:r>
          </a:p>
          <a:p>
            <a:pPr marL="457200" lvl="0" indent="-342900" rtl="0">
              <a:spcBef>
                <a:spcPts val="0"/>
              </a:spcBef>
              <a:spcAft>
                <a:spcPts val="0"/>
              </a:spcAft>
              <a:buSzPct val="100000"/>
            </a:pPr>
            <a:r>
              <a:rPr lang="en"/>
              <a:t>Today, I’ll discuss  EORCA in detail</a:t>
            </a:r>
          </a:p>
          <a:p>
            <a:pPr marL="457200" lvl="0" indent="-342900" rtl="0">
              <a:spcBef>
                <a:spcPts val="0"/>
              </a:spcBef>
              <a:spcAft>
                <a:spcPts val="0"/>
              </a:spcAft>
              <a:buSzPct val="100000"/>
            </a:pPr>
            <a:r>
              <a:rPr lang="en"/>
              <a:t>Why EORCA is better density, orientation is embedded. Natural human motions and maneuvers can be modeled straightforward </a:t>
            </a:r>
          </a:p>
          <a:p>
            <a:pPr marL="457200" lvl="0" indent="-342900" rtl="0">
              <a:spcBef>
                <a:spcPts val="0"/>
              </a:spcBef>
              <a:spcAft>
                <a:spcPts val="0"/>
              </a:spcAft>
              <a:buSzPct val="100000"/>
            </a:pPr>
            <a:r>
              <a:rPr lang="en"/>
              <a:t>Rewind to Velocity obstacles, each agent takes half responsibility</a:t>
            </a:r>
          </a:p>
          <a:p>
            <a:pPr marL="457200" lvl="0" indent="-342900">
              <a:spcBef>
                <a:spcPts val="0"/>
              </a:spcBef>
              <a:buSzPct val="100000"/>
            </a:pPr>
            <a:r>
              <a:rPr lang="en"/>
              <a:t>What are Minkowski sums?? What do they geometrically represent?</a:t>
            </a:r>
          </a:p>
        </p:txBody>
      </p:sp>
    </p:spTree>
    <p:extLst>
      <p:ext uri="{BB962C8B-B14F-4D97-AF65-F5344CB8AC3E}">
        <p14:creationId xmlns:p14="http://schemas.microsoft.com/office/powerpoint/2010/main" val="15878059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endParaRPr/>
          </a:p>
        </p:txBody>
      </p:sp>
      <p:sp>
        <p:nvSpPr>
          <p:cNvPr id="73" name="Shape 73"/>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42900" rtl="0">
              <a:spcBef>
                <a:spcPts val="0"/>
              </a:spcBef>
              <a:spcAft>
                <a:spcPts val="0"/>
              </a:spcAft>
              <a:buSzPct val="100000"/>
            </a:pPr>
            <a:r>
              <a:rPr lang="en"/>
              <a:t>Calculating Minkowski sum for ellipses analytically is hard. So sample points.</a:t>
            </a:r>
          </a:p>
          <a:p>
            <a:pPr marL="457200" lvl="0" indent="-342900" rtl="0">
              <a:spcBef>
                <a:spcPts val="0"/>
              </a:spcBef>
              <a:spcAft>
                <a:spcPts val="0"/>
              </a:spcAft>
              <a:buSzPct val="100000"/>
            </a:pPr>
            <a:r>
              <a:rPr lang="en"/>
              <a:t>Pre-compute tables for all possible orientations and show sweep surfaces</a:t>
            </a:r>
          </a:p>
          <a:p>
            <a:pPr marL="457200" lvl="0" indent="-342900" rtl="0">
              <a:spcBef>
                <a:spcPts val="0"/>
              </a:spcBef>
              <a:spcAft>
                <a:spcPts val="0"/>
              </a:spcAft>
              <a:buSzPct val="100000"/>
            </a:pPr>
            <a:r>
              <a:rPr lang="en"/>
              <a:t>Construct the half planes and find the solution as we do in velocity obstacle.</a:t>
            </a:r>
          </a:p>
          <a:p>
            <a:pPr marL="457200" lvl="0" indent="-342900" rtl="0">
              <a:spcBef>
                <a:spcPts val="0"/>
              </a:spcBef>
              <a:spcAft>
                <a:spcPts val="0"/>
              </a:spcAft>
              <a:buSzPct val="100000"/>
            </a:pPr>
            <a:r>
              <a:rPr lang="en"/>
              <a:t>Now sometimes you do not get a solution in that case. Then check for orientation change and use pre-compute sweep surfaces </a:t>
            </a:r>
          </a:p>
          <a:p>
            <a:pPr marL="457200" lvl="0" indent="-342900" rtl="0">
              <a:spcBef>
                <a:spcPts val="0"/>
              </a:spcBef>
              <a:spcAft>
                <a:spcPts val="0"/>
              </a:spcAft>
              <a:buSzPct val="100000"/>
            </a:pPr>
            <a:r>
              <a:rPr lang="en"/>
              <a:t>Advantages and methods for doing it. </a:t>
            </a:r>
          </a:p>
          <a:p>
            <a:pPr marL="457200" lvl="0" indent="-342900" rtl="0">
              <a:spcBef>
                <a:spcPts val="0"/>
              </a:spcBef>
              <a:spcAft>
                <a:spcPts val="0"/>
              </a:spcAft>
              <a:buSzPct val="100000"/>
            </a:pPr>
            <a:r>
              <a:rPr lang="en"/>
              <a:t>Sahil papers algorithms; computing clearance, then use it for orientation; Compute the theta and lateral movement if possible.</a:t>
            </a:r>
          </a:p>
          <a:p>
            <a:pPr marL="457200" lvl="0" indent="-342900">
              <a:spcBef>
                <a:spcPts val="0"/>
              </a:spcBef>
              <a:buSzPct val="100000"/>
            </a:pPr>
            <a:r>
              <a:rPr lang="en"/>
              <a:t>Show videos </a:t>
            </a:r>
          </a:p>
        </p:txBody>
      </p:sp>
    </p:spTree>
    <p:extLst>
      <p:ext uri="{BB962C8B-B14F-4D97-AF65-F5344CB8AC3E}">
        <p14:creationId xmlns:p14="http://schemas.microsoft.com/office/powerpoint/2010/main" val="9757083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change </a:t>
            </a:r>
            <a:r>
              <a:rPr lang="mr-IN" dirty="0" smtClean="0"/>
              <a:t>–</a:t>
            </a:r>
            <a:r>
              <a:rPr lang="en-US" dirty="0" smtClean="0"/>
              <a:t> No solution </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4850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Decentralized Planning</a:t>
            </a:r>
          </a:p>
        </p:txBody>
      </p:sp>
      <p:sp>
        <p:nvSpPr>
          <p:cNvPr id="227" name="Shape 227"/>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en"/>
              <a:t>Two parts:</a:t>
            </a:r>
          </a:p>
          <a:p>
            <a:pPr lvl="0">
              <a:spcBef>
                <a:spcPts val="0"/>
              </a:spcBef>
              <a:buNone/>
            </a:pPr>
            <a:r>
              <a:rPr lang="en"/>
              <a:t>	Global planner generates an optimal path and preferred velocity </a:t>
            </a:r>
          </a:p>
          <a:p>
            <a:pPr lvl="0">
              <a:spcBef>
                <a:spcPts val="0"/>
              </a:spcBef>
              <a:buNone/>
            </a:pPr>
            <a:r>
              <a:rPr lang="en"/>
              <a:t>	Local planning</a:t>
            </a:r>
          </a:p>
          <a:p>
            <a:pPr lvl="0">
              <a:spcBef>
                <a:spcPts val="0"/>
              </a:spcBef>
              <a:buNone/>
            </a:pPr>
            <a:endParaRPr/>
          </a:p>
          <a:p>
            <a:pPr lvl="0">
              <a:spcBef>
                <a:spcPts val="0"/>
              </a:spcBef>
              <a:buNone/>
            </a:pPr>
            <a:r>
              <a:rPr lang="en"/>
              <a:t>Social forces, Helbing,  and others and cite other papers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Motion Planning</a:t>
            </a:r>
          </a:p>
        </p:txBody>
      </p:sp>
      <p:sp>
        <p:nvSpPr>
          <p:cNvPr id="125" name="Shape 125"/>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en" sz="2400" b="1"/>
              <a:t>Decentralized Planning</a:t>
            </a:r>
          </a:p>
          <a:p>
            <a:pPr marL="457200" lvl="0" indent="-355600">
              <a:spcBef>
                <a:spcPts val="0"/>
              </a:spcBef>
              <a:spcAft>
                <a:spcPts val="0"/>
              </a:spcAft>
              <a:buSzPct val="100000"/>
            </a:pPr>
            <a:r>
              <a:rPr lang="en" sz="2000" b="1"/>
              <a:t>Global planning</a:t>
            </a:r>
          </a:p>
          <a:p>
            <a:pPr marL="914400" lvl="1" indent="-342900" rtl="0">
              <a:spcBef>
                <a:spcPts val="0"/>
              </a:spcBef>
              <a:spcAft>
                <a:spcPts val="0"/>
              </a:spcAft>
              <a:buSzPct val="100000"/>
            </a:pPr>
            <a:r>
              <a:rPr lang="en" sz="1800"/>
              <a:t>An independent path for each agent is computed </a:t>
            </a:r>
          </a:p>
          <a:p>
            <a:pPr marL="914400" lvl="1" indent="-342900" rtl="0">
              <a:spcBef>
                <a:spcPts val="0"/>
              </a:spcBef>
              <a:buSzPct val="100000"/>
            </a:pPr>
            <a:r>
              <a:rPr lang="en" sz="1800"/>
              <a:t>Only static obstacles are considered</a:t>
            </a:r>
          </a:p>
          <a:p>
            <a:pPr marL="457200" lvl="0" indent="0" rtl="0">
              <a:spcBef>
                <a:spcPts val="0"/>
              </a:spcBef>
              <a:buNone/>
            </a:pPr>
            <a:endParaRPr sz="600"/>
          </a:p>
          <a:p>
            <a:pPr marL="457200" lvl="0" indent="-355600" rtl="0">
              <a:spcBef>
                <a:spcPts val="0"/>
              </a:spcBef>
              <a:spcAft>
                <a:spcPts val="0"/>
              </a:spcAft>
              <a:buSzPct val="100000"/>
            </a:pPr>
            <a:r>
              <a:rPr lang="en" sz="2000" b="1"/>
              <a:t>Local planning</a:t>
            </a:r>
          </a:p>
          <a:p>
            <a:pPr marL="914400" lvl="1" indent="-342900" rtl="0">
              <a:spcBef>
                <a:spcPts val="0"/>
              </a:spcBef>
              <a:spcAft>
                <a:spcPts val="0"/>
              </a:spcAft>
              <a:buSzPct val="100000"/>
            </a:pPr>
            <a:r>
              <a:rPr lang="en" sz="1800"/>
              <a:t>Avoid dynamic and moving obstacles while simulation</a:t>
            </a:r>
          </a:p>
          <a:p>
            <a:pPr marL="914400" lvl="1" indent="-342900" rtl="0">
              <a:spcBef>
                <a:spcPts val="0"/>
              </a:spcBef>
              <a:buSzPct val="100000"/>
            </a:pPr>
            <a:r>
              <a:rPr lang="en" sz="1800"/>
              <a:t>Different methods to keep moving agents from colliding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Velocity obstacle</a:t>
            </a:r>
          </a:p>
        </p:txBody>
      </p:sp>
      <p:sp>
        <p:nvSpPr>
          <p:cNvPr id="233" name="Shape 233"/>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en"/>
              <a:t>Definition</a:t>
            </a:r>
          </a:p>
          <a:p>
            <a:pPr lvl="0">
              <a:spcBef>
                <a:spcPts val="0"/>
              </a:spcBef>
              <a:buNone/>
            </a:pPr>
            <a:endParaRPr/>
          </a:p>
          <a:p>
            <a:pPr lvl="0">
              <a:spcBef>
                <a:spcPts val="0"/>
              </a:spcBef>
              <a:buNone/>
            </a:pPr>
            <a:r>
              <a:rPr lang="en"/>
              <a:t>Figure</a:t>
            </a:r>
          </a:p>
          <a:p>
            <a:pPr lvl="0">
              <a:spcBef>
                <a:spcPts val="0"/>
              </a:spcBef>
              <a:buNone/>
            </a:pPr>
            <a:endParaRPr/>
          </a:p>
          <a:p>
            <a:pPr lvl="0">
              <a:spcBef>
                <a:spcPts val="0"/>
              </a:spcBef>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Topics list</a:t>
            </a:r>
          </a:p>
        </p:txBody>
      </p:sp>
      <p:sp>
        <p:nvSpPr>
          <p:cNvPr id="239" name="Shape 239"/>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en"/>
              <a:t>Introduction</a:t>
            </a:r>
          </a:p>
          <a:p>
            <a:pPr lvl="0">
              <a:spcBef>
                <a:spcPts val="0"/>
              </a:spcBef>
              <a:buNone/>
            </a:pPr>
            <a:r>
              <a:rPr lang="en"/>
              <a:t>One of the main issues in multi-robot planning and multiagent navigation is computing collision-free paths for each robot or agent from its start position to its goal position. This problem arises not only in robotics and AI, but also in computer games, virtual environments, pedestrian dynamics, and simulations of collective behaviors in biology.</a:t>
            </a:r>
          </a:p>
          <a:p>
            <a:pPr lvl="0">
              <a:spcBef>
                <a:spcPts val="0"/>
              </a:spcBef>
              <a:buNone/>
            </a:pPr>
            <a:r>
              <a:rPr lang="en"/>
              <a:t>most of these decentralized algorithms represent each agent as a circle in a 2D plane</a:t>
            </a:r>
          </a:p>
          <a:p>
            <a:pPr lvl="0">
              <a:spcBef>
                <a:spcPts val="0"/>
              </a:spcBef>
              <a:buNone/>
            </a:pPr>
            <a:r>
              <a:rPr lang="en"/>
              <a:t>Motivation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Decentralized planning</a:t>
            </a:r>
          </a:p>
        </p:txBody>
      </p:sp>
      <p:sp>
        <p:nvSpPr>
          <p:cNvPr id="131" name="Shape 131"/>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55600" rtl="0">
              <a:lnSpc>
                <a:spcPct val="200000"/>
              </a:lnSpc>
              <a:spcBef>
                <a:spcPts val="0"/>
              </a:spcBef>
              <a:spcAft>
                <a:spcPts val="0"/>
              </a:spcAft>
              <a:buSzPct val="100000"/>
            </a:pPr>
            <a:r>
              <a:rPr lang="en" sz="2000" b="1"/>
              <a:t>Global planning</a:t>
            </a:r>
          </a:p>
          <a:p>
            <a:pPr marL="914400" lvl="1" indent="-342900" rtl="0">
              <a:lnSpc>
                <a:spcPct val="200000"/>
              </a:lnSpc>
              <a:spcBef>
                <a:spcPts val="0"/>
              </a:spcBef>
              <a:spcAft>
                <a:spcPts val="0"/>
              </a:spcAft>
              <a:buSzPct val="100000"/>
            </a:pPr>
            <a:r>
              <a:rPr lang="en" sz="1800"/>
              <a:t>Figure out free navigable space in the scene</a:t>
            </a:r>
          </a:p>
          <a:p>
            <a:pPr marL="914400" lvl="1" indent="-342900" rtl="0">
              <a:lnSpc>
                <a:spcPct val="200000"/>
              </a:lnSpc>
              <a:spcBef>
                <a:spcPts val="0"/>
              </a:spcBef>
              <a:spcAft>
                <a:spcPts val="0"/>
              </a:spcAft>
              <a:buSzPct val="100000"/>
            </a:pPr>
            <a:r>
              <a:rPr lang="en" sz="1800"/>
              <a:t>Find the optimal path in the free space</a:t>
            </a:r>
          </a:p>
          <a:p>
            <a:pPr marL="914400" lvl="1" indent="-342900" rtl="0">
              <a:lnSpc>
                <a:spcPct val="200000"/>
              </a:lnSpc>
              <a:spcBef>
                <a:spcPts val="0"/>
              </a:spcBef>
              <a:spcAft>
                <a:spcPts val="0"/>
              </a:spcAft>
              <a:buSzPct val="100000"/>
            </a:pPr>
            <a:r>
              <a:rPr lang="en" sz="1800"/>
              <a:t>RoadMaps, Navigation meshes, Potential field for navigation space</a:t>
            </a:r>
          </a:p>
          <a:p>
            <a:pPr marL="914400" lvl="1" indent="-342900" rtl="0">
              <a:lnSpc>
                <a:spcPct val="200000"/>
              </a:lnSpc>
              <a:spcBef>
                <a:spcPts val="0"/>
              </a:spcBef>
              <a:spcAft>
                <a:spcPts val="0"/>
              </a:spcAft>
              <a:buSzPct val="100000"/>
            </a:pPr>
            <a:r>
              <a:rPr lang="en" sz="1800"/>
              <a:t>Dijkstras algorithm, A* search</a:t>
            </a:r>
          </a:p>
          <a:p>
            <a:pPr marL="914400" lvl="1" indent="-342900" rtl="0">
              <a:lnSpc>
                <a:spcPct val="200000"/>
              </a:lnSpc>
              <a:spcBef>
                <a:spcPts val="0"/>
              </a:spcBef>
              <a:buSzPct val="100000"/>
            </a:pPr>
            <a:r>
              <a:rPr lang="en" sz="1800"/>
              <a:t>Provides preferred velocity V</a:t>
            </a:r>
            <a:r>
              <a:rPr lang="en" sz="1800" baseline="-25000"/>
              <a:t>p</a:t>
            </a:r>
          </a:p>
          <a:p>
            <a:pPr lvl="0" rtl="0">
              <a:spcBef>
                <a:spcPts val="0"/>
              </a:spcBef>
              <a:buNone/>
            </a:pPr>
            <a:endParaRPr sz="1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Local Planning </a:t>
            </a:r>
          </a:p>
        </p:txBody>
      </p:sp>
      <p:sp>
        <p:nvSpPr>
          <p:cNvPr id="137" name="Shape 137"/>
          <p:cNvSpPr txBox="1">
            <a:spLocks noGrp="1"/>
          </p:cNvSpPr>
          <p:nvPr>
            <p:ph type="body" idx="1"/>
          </p:nvPr>
        </p:nvSpPr>
        <p:spPr>
          <a:xfrm>
            <a:off x="311700" y="1152475"/>
            <a:ext cx="8520600" cy="2989219"/>
          </a:xfrm>
          <a:prstGeom prst="rect">
            <a:avLst/>
          </a:prstGeom>
        </p:spPr>
        <p:txBody>
          <a:bodyPr wrap="square" lIns="91425" tIns="91425" rIns="91425" bIns="91425" anchor="t" anchorCtr="0">
            <a:noAutofit/>
          </a:bodyPr>
          <a:lstStyle/>
          <a:p>
            <a:pPr marL="457200" lvl="0" indent="-342900" rtl="0">
              <a:spcBef>
                <a:spcPts val="0"/>
              </a:spcBef>
              <a:spcAft>
                <a:spcPts val="0"/>
              </a:spcAft>
              <a:buSzPct val="100000"/>
            </a:pPr>
            <a:r>
              <a:rPr lang="en" dirty="0"/>
              <a:t>Collision free optimal velocity based on preferred velocity </a:t>
            </a:r>
            <a:endParaRPr lang="en-US" dirty="0"/>
          </a:p>
          <a:p>
            <a:pPr marL="114300" lvl="0" rtl="0">
              <a:spcBef>
                <a:spcPts val="0"/>
              </a:spcBef>
              <a:spcAft>
                <a:spcPts val="0"/>
              </a:spcAft>
              <a:buSzPct val="100000"/>
              <a:buNone/>
            </a:pPr>
            <a:endParaRPr lang="en" dirty="0"/>
          </a:p>
          <a:p>
            <a:pPr marL="457200" lvl="0" indent="-342900" rtl="0">
              <a:spcBef>
                <a:spcPts val="0"/>
              </a:spcBef>
              <a:buSzPct val="100000"/>
            </a:pPr>
            <a:r>
              <a:rPr lang="en" dirty="0"/>
              <a:t>Computationally less expensive</a:t>
            </a:r>
          </a:p>
          <a:p>
            <a:pPr lvl="0" rtl="0">
              <a:spcBef>
                <a:spcPts val="0"/>
              </a:spcBef>
              <a:buNone/>
            </a:pPr>
            <a:endParaRPr sz="800" dirty="0"/>
          </a:p>
          <a:p>
            <a:pPr marL="457200" lvl="0" indent="-342900" rtl="0">
              <a:spcBef>
                <a:spcPts val="0"/>
              </a:spcBef>
              <a:buSzPct val="100000"/>
            </a:pPr>
            <a:r>
              <a:rPr lang="en" dirty="0"/>
              <a:t>Each agent needs to know only surrounding information </a:t>
            </a:r>
          </a:p>
          <a:p>
            <a:pPr lvl="0" rtl="0">
              <a:spcBef>
                <a:spcPts val="0"/>
              </a:spcBef>
              <a:buNone/>
            </a:pPr>
            <a:endParaRPr sz="800" dirty="0"/>
          </a:p>
          <a:p>
            <a:pPr marL="457200" lvl="0" indent="-342900">
              <a:spcBef>
                <a:spcPts val="0"/>
              </a:spcBef>
              <a:buSzPct val="100000"/>
            </a:pPr>
            <a:r>
              <a:rPr lang="en" dirty="0"/>
              <a:t>Social Forces, Velocity obstacles, Reciprocal velocity obstacles, ORCA, and </a:t>
            </a:r>
            <a:r>
              <a:rPr lang="en" dirty="0" err="1"/>
              <a:t>EORCA</a:t>
            </a:r>
            <a:endParaRPr lang="en" dirty="0"/>
          </a:p>
        </p:txBody>
      </p:sp>
      <p:sp>
        <p:nvSpPr>
          <p:cNvPr id="6" name="Text Placeholder 2"/>
          <p:cNvSpPr txBox="1">
            <a:spLocks/>
          </p:cNvSpPr>
          <p:nvPr/>
        </p:nvSpPr>
        <p:spPr>
          <a:xfrm>
            <a:off x="311700" y="4362508"/>
            <a:ext cx="8520600" cy="51496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accent3"/>
              </a:buClr>
              <a:buSzPct val="100000"/>
              <a:buFont typeface="Average"/>
              <a:buChar char="●"/>
              <a:defRPr sz="1800" b="0" i="0" u="none" strike="noStrike" cap="none">
                <a:solidFill>
                  <a:schemeClr val="accent3"/>
                </a:solidFill>
                <a:latin typeface="Average"/>
                <a:ea typeface="Average"/>
                <a:cs typeface="Average"/>
                <a:sym typeface="Average"/>
              </a:defRPr>
            </a:lvl1pPr>
            <a:lvl2pPr marR="0" lvl="1"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2pPr>
            <a:lvl3pPr marR="0" lvl="2"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3pPr>
            <a:lvl4pPr marR="0" lvl="3"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4pPr>
            <a:lvl5pPr marR="0" lvl="4"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5pPr>
            <a:lvl6pPr marR="0" lvl="5"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6pPr>
            <a:lvl7pPr marR="0" lvl="6"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7pPr>
            <a:lvl8pPr marR="0" lvl="7"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8pPr>
            <a:lvl9pPr marR="0" lvl="8" algn="l" rtl="0">
              <a:lnSpc>
                <a:spcPct val="115000"/>
              </a:lnSpc>
              <a:spcBef>
                <a:spcPts val="0"/>
              </a:spcBef>
              <a:spcAft>
                <a:spcPts val="1600"/>
              </a:spcAft>
              <a:buClr>
                <a:schemeClr val="accent3"/>
              </a:buClr>
              <a:buFont typeface="Average"/>
              <a:buChar char="■"/>
              <a:defRPr sz="1400" b="0" i="0" u="none" strike="noStrike" cap="none">
                <a:solidFill>
                  <a:schemeClr val="accent3"/>
                </a:solidFill>
                <a:latin typeface="Average"/>
                <a:ea typeface="Average"/>
                <a:cs typeface="Average"/>
                <a:sym typeface="Average"/>
              </a:defRPr>
            </a:lvl9pPr>
          </a:lstStyle>
          <a:p>
            <a:pPr>
              <a:buFont typeface="Average"/>
              <a:buNone/>
            </a:pPr>
            <a:r>
              <a:rPr lang="en" sz="1200" dirty="0" err="1" smtClean="0"/>
              <a:t>Narang</a:t>
            </a:r>
            <a:r>
              <a:rPr lang="en" sz="1200" dirty="0" smtClean="0"/>
              <a:t>, S.</a:t>
            </a:r>
            <a:r>
              <a:rPr lang="en-US" sz="1200" dirty="0" smtClean="0"/>
              <a:t> et al. [</a:t>
            </a:r>
            <a:r>
              <a:rPr lang="en" sz="1200" dirty="0" smtClean="0"/>
              <a:t>201</a:t>
            </a:r>
            <a:r>
              <a:rPr lang="en-US" sz="1200" dirty="0" smtClean="0"/>
              <a:t>7]; </a:t>
            </a:r>
            <a:r>
              <a:rPr lang="en" sz="1200" dirty="0" smtClean="0"/>
              <a:t>Best, A</a:t>
            </a:r>
            <a:r>
              <a:rPr lang="en-US" sz="1200" dirty="0" smtClean="0"/>
              <a:t> et al. [</a:t>
            </a:r>
            <a:r>
              <a:rPr lang="en" sz="1200" dirty="0" smtClean="0"/>
              <a:t>2016</a:t>
            </a:r>
            <a:r>
              <a:rPr lang="en-US" sz="1200" dirty="0" smtClean="0"/>
              <a:t>];</a:t>
            </a:r>
            <a:r>
              <a:rPr lang="en" sz="1200" dirty="0" smtClean="0"/>
              <a:t> </a:t>
            </a:r>
            <a:r>
              <a:rPr lang="en-US" sz="1200" dirty="0" smtClean="0"/>
              <a:t>van den Berg J [2011]; </a:t>
            </a:r>
            <a:r>
              <a:rPr lang="en-US" sz="1200" dirty="0" err="1" smtClean="0"/>
              <a:t>Narain</a:t>
            </a:r>
            <a:r>
              <a:rPr lang="en-US" sz="1200" dirty="0" smtClean="0"/>
              <a:t> R et al[2009]; Helbing D et al. [1995]; </a:t>
            </a:r>
            <a:r>
              <a:rPr lang="en-US" sz="1200" dirty="0" err="1" smtClean="0"/>
              <a:t>Fiorini</a:t>
            </a:r>
            <a:r>
              <a:rPr lang="en-US" sz="1200" dirty="0" smtClean="0"/>
              <a:t>, Paolo et al. [1998]</a:t>
            </a:r>
            <a:endParaRPr lang="en" sz="1200"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Agent shape</a:t>
            </a:r>
          </a:p>
        </p:txBody>
      </p:sp>
      <p:sp>
        <p:nvSpPr>
          <p:cNvPr id="143" name="Shape 143"/>
          <p:cNvSpPr txBox="1">
            <a:spLocks noGrp="1"/>
          </p:cNvSpPr>
          <p:nvPr>
            <p:ph type="body" idx="1"/>
          </p:nvPr>
        </p:nvSpPr>
        <p:spPr>
          <a:xfrm>
            <a:off x="311700" y="1152475"/>
            <a:ext cx="4179900" cy="3926700"/>
          </a:xfrm>
          <a:prstGeom prst="rect">
            <a:avLst/>
          </a:prstGeom>
        </p:spPr>
        <p:txBody>
          <a:bodyPr wrap="square" lIns="91425" tIns="91425" rIns="91425" bIns="91425" anchor="t" anchorCtr="0">
            <a:noAutofit/>
          </a:bodyPr>
          <a:lstStyle/>
          <a:p>
            <a:pPr marL="457200" lvl="0" indent="-342900" rtl="0">
              <a:spcBef>
                <a:spcPts val="0"/>
              </a:spcBef>
              <a:buSzPct val="100000"/>
            </a:pPr>
            <a:r>
              <a:rPr lang="en" dirty="0"/>
              <a:t>Agents are shaped as disks </a:t>
            </a:r>
          </a:p>
          <a:p>
            <a:pPr lvl="0" rtl="0">
              <a:spcBef>
                <a:spcPts val="0"/>
              </a:spcBef>
              <a:buNone/>
            </a:pPr>
            <a:endParaRPr sz="800" dirty="0"/>
          </a:p>
          <a:p>
            <a:pPr marL="457200" lvl="0" indent="-342900" rtl="0">
              <a:spcBef>
                <a:spcPts val="0"/>
              </a:spcBef>
              <a:buSzPct val="100000"/>
            </a:pPr>
            <a:r>
              <a:rPr lang="en" dirty="0"/>
              <a:t>Geometric computations are inexpensive </a:t>
            </a:r>
          </a:p>
          <a:p>
            <a:pPr lvl="0" rtl="0">
              <a:spcBef>
                <a:spcPts val="0"/>
              </a:spcBef>
              <a:buNone/>
            </a:pPr>
            <a:endParaRPr sz="800" dirty="0"/>
          </a:p>
          <a:p>
            <a:pPr marL="457200" lvl="0" indent="-342900" rtl="0">
              <a:spcBef>
                <a:spcPts val="0"/>
              </a:spcBef>
              <a:buSzPct val="100000"/>
            </a:pPr>
            <a:r>
              <a:rPr lang="en" dirty="0"/>
              <a:t>More than actual required space</a:t>
            </a:r>
          </a:p>
          <a:p>
            <a:pPr lvl="0" rtl="0">
              <a:spcBef>
                <a:spcPts val="0"/>
              </a:spcBef>
              <a:buNone/>
            </a:pPr>
            <a:endParaRPr sz="800" dirty="0"/>
          </a:p>
          <a:p>
            <a:pPr marL="457200" lvl="0" indent="-342900" rtl="0">
              <a:spcBef>
                <a:spcPts val="0"/>
              </a:spcBef>
              <a:buSzPct val="100000"/>
            </a:pPr>
            <a:r>
              <a:rPr lang="en" dirty="0"/>
              <a:t>Orientation is not intrinsic</a:t>
            </a:r>
          </a:p>
          <a:p>
            <a:pPr lvl="0" rtl="0">
              <a:spcBef>
                <a:spcPts val="0"/>
              </a:spcBef>
              <a:buNone/>
            </a:pPr>
            <a:endParaRPr dirty="0"/>
          </a:p>
          <a:p>
            <a:pPr marL="457200" lvl="0" indent="-342900">
              <a:spcBef>
                <a:spcPts val="0"/>
              </a:spcBef>
              <a:buSzPct val="100000"/>
            </a:pPr>
            <a:endParaRPr dirty="0"/>
          </a:p>
        </p:txBody>
      </p:sp>
      <p:pic>
        <p:nvPicPr>
          <p:cNvPr id="144" name="Shape 144"/>
          <p:cNvPicPr preferRelativeResize="0"/>
          <p:nvPr/>
        </p:nvPicPr>
        <p:blipFill>
          <a:blip r:embed="rId3">
            <a:alphaModFix/>
          </a:blip>
          <a:stretch>
            <a:fillRect/>
          </a:stretch>
        </p:blipFill>
        <p:spPr>
          <a:xfrm>
            <a:off x="5661975" y="1491025"/>
            <a:ext cx="1876425" cy="18669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dirty="0"/>
              <a:t>Elliptical </a:t>
            </a:r>
            <a:r>
              <a:rPr lang="en" dirty="0" smtClean="0"/>
              <a:t>Agents</a:t>
            </a:r>
            <a:r>
              <a:rPr lang="en-US" sz="1800" dirty="0" smtClean="0"/>
              <a:t>[Best A. et al. 2016]</a:t>
            </a:r>
            <a:r>
              <a:rPr lang="en" dirty="0" smtClean="0"/>
              <a:t> </a:t>
            </a:r>
            <a:endParaRPr lang="en" dirty="0"/>
          </a:p>
        </p:txBody>
      </p:sp>
      <p:sp>
        <p:nvSpPr>
          <p:cNvPr id="150" name="Shape 150"/>
          <p:cNvSpPr txBox="1">
            <a:spLocks noGrp="1"/>
          </p:cNvSpPr>
          <p:nvPr>
            <p:ph type="body" idx="1"/>
          </p:nvPr>
        </p:nvSpPr>
        <p:spPr>
          <a:xfrm>
            <a:off x="311700" y="1152475"/>
            <a:ext cx="8520600" cy="3701400"/>
          </a:xfrm>
          <a:prstGeom prst="rect">
            <a:avLst/>
          </a:prstGeom>
        </p:spPr>
        <p:txBody>
          <a:bodyPr wrap="square" lIns="91425" tIns="91425" rIns="91425" bIns="91425" anchor="t" anchorCtr="0">
            <a:noAutofit/>
          </a:bodyPr>
          <a:lstStyle/>
          <a:p>
            <a:pPr marL="457200" lvl="0" indent="-342900" rtl="0">
              <a:spcBef>
                <a:spcPts val="0"/>
              </a:spcBef>
              <a:buSzPct val="100000"/>
            </a:pPr>
            <a:r>
              <a:rPr lang="en" dirty="0"/>
              <a:t>Agents are modeled as ellipses </a:t>
            </a:r>
          </a:p>
          <a:p>
            <a:pPr lvl="0" rtl="0">
              <a:spcBef>
                <a:spcPts val="0"/>
              </a:spcBef>
              <a:buNone/>
            </a:pPr>
            <a:endParaRPr sz="800" dirty="0"/>
          </a:p>
          <a:p>
            <a:pPr marL="457200" lvl="0" indent="-342900" rtl="0">
              <a:spcBef>
                <a:spcPts val="0"/>
              </a:spcBef>
              <a:buSzPct val="100000"/>
            </a:pPr>
            <a:r>
              <a:rPr lang="en" dirty="0"/>
              <a:t>Orientation is intrinsic </a:t>
            </a:r>
          </a:p>
          <a:p>
            <a:pPr lvl="0" rtl="0">
              <a:spcBef>
                <a:spcPts val="0"/>
              </a:spcBef>
              <a:buNone/>
            </a:pPr>
            <a:endParaRPr sz="800" dirty="0"/>
          </a:p>
          <a:p>
            <a:pPr marL="457200" lvl="0" indent="-342900" rtl="0">
              <a:spcBef>
                <a:spcPts val="0"/>
              </a:spcBef>
              <a:buSzPct val="100000"/>
            </a:pPr>
            <a:r>
              <a:rPr lang="en" dirty="0"/>
              <a:t>More agents in a given space</a:t>
            </a:r>
          </a:p>
          <a:p>
            <a:pPr lvl="0" rtl="0">
              <a:spcBef>
                <a:spcPts val="0"/>
              </a:spcBef>
              <a:buNone/>
            </a:pPr>
            <a:endParaRPr sz="800" dirty="0"/>
          </a:p>
          <a:p>
            <a:pPr marL="457200" lvl="0" indent="-342900">
              <a:spcBef>
                <a:spcPts val="0"/>
              </a:spcBef>
              <a:buSzPct val="100000"/>
            </a:pPr>
            <a:r>
              <a:rPr lang="en" dirty="0"/>
              <a:t>Shoulder turning, side stepping, back peddling </a:t>
            </a:r>
          </a:p>
        </p:txBody>
      </p:sp>
      <p:pic>
        <p:nvPicPr>
          <p:cNvPr id="151" name="Shape 151"/>
          <p:cNvPicPr preferRelativeResize="0"/>
          <p:nvPr/>
        </p:nvPicPr>
        <p:blipFill>
          <a:blip r:embed="rId3">
            <a:alphaModFix/>
          </a:blip>
          <a:stretch>
            <a:fillRect/>
          </a:stretch>
        </p:blipFill>
        <p:spPr>
          <a:xfrm>
            <a:off x="4330075" y="1645025"/>
            <a:ext cx="4347600" cy="2050331"/>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Agent Space </a:t>
            </a:r>
          </a:p>
        </p:txBody>
      </p:sp>
      <p:sp>
        <p:nvSpPr>
          <p:cNvPr id="157" name="Shape 157"/>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42900" rtl="0">
              <a:spcBef>
                <a:spcPts val="0"/>
              </a:spcBef>
              <a:spcAft>
                <a:spcPts val="0"/>
              </a:spcAft>
              <a:buSzPct val="100000"/>
            </a:pPr>
            <a:r>
              <a:rPr lang="en" dirty="0"/>
              <a:t>Disk - Agent state : [P, </a:t>
            </a:r>
            <a:r>
              <a:rPr lang="en" dirty="0" err="1"/>
              <a:t>V</a:t>
            </a:r>
            <a:r>
              <a:rPr lang="en" baseline="-25000" dirty="0" err="1"/>
              <a:t>p</a:t>
            </a:r>
            <a:r>
              <a:rPr lang="en" dirty="0"/>
              <a:t>, V</a:t>
            </a:r>
            <a:r>
              <a:rPr lang="en" baseline="-25000" dirty="0"/>
              <a:t>o</a:t>
            </a:r>
            <a:r>
              <a:rPr lang="en" dirty="0"/>
              <a:t>]</a:t>
            </a:r>
          </a:p>
          <a:p>
            <a:pPr marL="914400" lvl="1" indent="-342900" rtl="0">
              <a:spcBef>
                <a:spcPts val="0"/>
              </a:spcBef>
              <a:spcAft>
                <a:spcPts val="0"/>
              </a:spcAft>
              <a:buSzPct val="100000"/>
            </a:pPr>
            <a:r>
              <a:rPr lang="en" sz="1800" dirty="0"/>
              <a:t>P: agent position</a:t>
            </a:r>
          </a:p>
          <a:p>
            <a:pPr marL="914400" lvl="1" indent="-317500" rtl="0">
              <a:spcBef>
                <a:spcPts val="0"/>
              </a:spcBef>
              <a:spcAft>
                <a:spcPts val="0"/>
              </a:spcAft>
              <a:buSzPct val="77777"/>
            </a:pPr>
            <a:r>
              <a:rPr lang="en" sz="1800" dirty="0" err="1"/>
              <a:t>V</a:t>
            </a:r>
            <a:r>
              <a:rPr lang="en" sz="1800" baseline="-25000" dirty="0" err="1"/>
              <a:t>p</a:t>
            </a:r>
            <a:r>
              <a:rPr lang="en" sz="1800" dirty="0"/>
              <a:t>: Global velocity</a:t>
            </a:r>
          </a:p>
          <a:p>
            <a:pPr marL="914400" lvl="1" indent="-342900" rtl="0">
              <a:spcBef>
                <a:spcPts val="0"/>
              </a:spcBef>
              <a:buSzPct val="100000"/>
            </a:pPr>
            <a:r>
              <a:rPr lang="en" sz="1800" dirty="0"/>
              <a:t>V</a:t>
            </a:r>
            <a:r>
              <a:rPr lang="en" sz="1800" baseline="-25000" dirty="0"/>
              <a:t>o</a:t>
            </a:r>
            <a:r>
              <a:rPr lang="en" sz="1800" dirty="0"/>
              <a:t>: Local planner velocity</a:t>
            </a:r>
          </a:p>
          <a:p>
            <a:pPr lvl="0" rtl="0">
              <a:spcBef>
                <a:spcPts val="0"/>
              </a:spcBef>
              <a:buNone/>
            </a:pPr>
            <a:endParaRPr sz="800" dirty="0"/>
          </a:p>
          <a:p>
            <a:pPr marL="457200" lvl="0" indent="-342900" rtl="0">
              <a:spcBef>
                <a:spcPts val="0"/>
              </a:spcBef>
              <a:spcAft>
                <a:spcPts val="0"/>
              </a:spcAft>
              <a:buSzPct val="100000"/>
            </a:pPr>
            <a:r>
              <a:rPr lang="en" dirty="0"/>
              <a:t>Ellipse - Agent state: [P, </a:t>
            </a:r>
            <a:r>
              <a:rPr lang="en" dirty="0" err="1"/>
              <a:t>V</a:t>
            </a:r>
            <a:r>
              <a:rPr lang="en" baseline="-25000" dirty="0" err="1"/>
              <a:t>p</a:t>
            </a:r>
            <a:r>
              <a:rPr lang="en" dirty="0"/>
              <a:t>, V</a:t>
            </a:r>
            <a:r>
              <a:rPr lang="en" baseline="-25000" dirty="0"/>
              <a:t>o</a:t>
            </a:r>
            <a:r>
              <a:rPr lang="en" dirty="0"/>
              <a:t>, O</a:t>
            </a:r>
            <a:r>
              <a:rPr lang="en" baseline="-25000" dirty="0"/>
              <a:t>p</a:t>
            </a:r>
            <a:r>
              <a:rPr lang="en" dirty="0"/>
              <a:t>, </a:t>
            </a:r>
            <a:r>
              <a:rPr lang="en" dirty="0" err="1"/>
              <a:t>O</a:t>
            </a:r>
            <a:r>
              <a:rPr lang="en" baseline="-25000" dirty="0" err="1"/>
              <a:t>o</a:t>
            </a:r>
            <a:r>
              <a:rPr lang="en" dirty="0"/>
              <a:t>, </a:t>
            </a:r>
            <a:r>
              <a:rPr lang="en" dirty="0" err="1"/>
              <a:t>S</a:t>
            </a:r>
            <a:r>
              <a:rPr lang="en" baseline="-25000" dirty="0" err="1"/>
              <a:t>min</a:t>
            </a:r>
            <a:r>
              <a:rPr lang="en" dirty="0"/>
              <a:t>, </a:t>
            </a:r>
            <a:r>
              <a:rPr lang="en" dirty="0" err="1"/>
              <a:t>S</a:t>
            </a:r>
            <a:r>
              <a:rPr lang="en" baseline="-25000" dirty="0" err="1"/>
              <a:t>max</a:t>
            </a:r>
            <a:r>
              <a:rPr lang="en" dirty="0"/>
              <a:t>]</a:t>
            </a:r>
          </a:p>
          <a:p>
            <a:pPr marL="914400" lvl="1" indent="-342900" rtl="0">
              <a:spcBef>
                <a:spcPts val="0"/>
              </a:spcBef>
              <a:spcAft>
                <a:spcPts val="0"/>
              </a:spcAft>
              <a:buSzPct val="100000"/>
            </a:pPr>
            <a:r>
              <a:rPr lang="en" sz="1800" dirty="0"/>
              <a:t>O</a:t>
            </a:r>
            <a:r>
              <a:rPr lang="en" sz="1800" baseline="-25000" dirty="0"/>
              <a:t>p</a:t>
            </a:r>
            <a:r>
              <a:rPr lang="en" sz="1800" dirty="0"/>
              <a:t>: Current Orientation </a:t>
            </a:r>
          </a:p>
          <a:p>
            <a:pPr marL="914400" lvl="1" indent="-342900">
              <a:spcBef>
                <a:spcPts val="0"/>
              </a:spcBef>
              <a:buSzPct val="100000"/>
            </a:pPr>
            <a:r>
              <a:rPr lang="en" sz="1800" dirty="0" err="1"/>
              <a:t>O</a:t>
            </a:r>
            <a:r>
              <a:rPr lang="en" sz="1800" baseline="-25000" dirty="0" err="1"/>
              <a:t>o</a:t>
            </a:r>
            <a:r>
              <a:rPr lang="en" sz="1800" dirty="0"/>
              <a:t>: Changed orientation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4138</TotalTime>
  <Words>1652</Words>
  <Application>Microsoft Macintosh PowerPoint</Application>
  <PresentationFormat>On-screen Show (16:9)</PresentationFormat>
  <Paragraphs>211</Paragraphs>
  <Slides>41</Slides>
  <Notes>23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Average</vt:lpstr>
      <vt:lpstr>Arial</vt:lpstr>
      <vt:lpstr>Oswald</vt:lpstr>
      <vt:lpstr>Cambria Math</vt:lpstr>
      <vt:lpstr>Slate</vt:lpstr>
      <vt:lpstr>Elliptical agents for collision avoidance</vt:lpstr>
      <vt:lpstr>Motion Planning </vt:lpstr>
      <vt:lpstr>Motion Planning </vt:lpstr>
      <vt:lpstr>Motion Planning</vt:lpstr>
      <vt:lpstr>Decentralized planning</vt:lpstr>
      <vt:lpstr>Local Planning </vt:lpstr>
      <vt:lpstr>Agent shape</vt:lpstr>
      <vt:lpstr>Elliptical Agents[Best A. et al. 2016] </vt:lpstr>
      <vt:lpstr>Agent Space </vt:lpstr>
      <vt:lpstr>Velocity Obstacles[Fiorini et al. 1998] </vt:lpstr>
      <vt:lpstr>Velocity obstacle </vt:lpstr>
      <vt:lpstr>Velocity Obstacles </vt:lpstr>
      <vt:lpstr>Velocity Obstacles (Disks vs. Ellipse)</vt:lpstr>
      <vt:lpstr>EORCA Collision Avoidance </vt:lpstr>
      <vt:lpstr>Neighbor agents </vt:lpstr>
      <vt:lpstr>Neighbor Obstacles </vt:lpstr>
      <vt:lpstr>Compute collision free velocity </vt:lpstr>
      <vt:lpstr>Ellipse approximation[Best A et al. 2016; Narang S et al. 2017 ]</vt:lpstr>
      <vt:lpstr>MS precomputation </vt:lpstr>
      <vt:lpstr>Sweep surfaces</vt:lpstr>
      <vt:lpstr>Orientation Update</vt:lpstr>
      <vt:lpstr>Orientation Update</vt:lpstr>
      <vt:lpstr>EORCA - F</vt:lpstr>
      <vt:lpstr>Natural human movements [Hughes et al. 2014]</vt:lpstr>
      <vt:lpstr>Natural human movements [Hughes 2014]</vt:lpstr>
      <vt:lpstr>Shoulder Turning </vt:lpstr>
      <vt:lpstr>Shoulder Turning – Algorithm </vt:lpstr>
      <vt:lpstr>Lateral movement (cite henry)</vt:lpstr>
      <vt:lpstr>Lateral Movement Algorithm</vt:lpstr>
      <vt:lpstr>Overall Algorithm</vt:lpstr>
      <vt:lpstr>Demo - 1 </vt:lpstr>
      <vt:lpstr>Demo - 2</vt:lpstr>
      <vt:lpstr>References </vt:lpstr>
      <vt:lpstr>PowerPoint Presentation</vt:lpstr>
      <vt:lpstr>PowerPoint Presentation</vt:lpstr>
      <vt:lpstr>Contents </vt:lpstr>
      <vt:lpstr>PowerPoint Presentation</vt:lpstr>
      <vt:lpstr>Orientation change – No solution </vt:lpstr>
      <vt:lpstr>Decentralized Planning</vt:lpstr>
      <vt:lpstr>Velocity obstacle</vt:lpstr>
      <vt:lpstr>Topics list</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Elliptical agents for collision avoidance</dc:title>
  <cp:lastModifiedBy>srihari pratapa</cp:lastModifiedBy>
  <cp:revision>43</cp:revision>
  <dcterms:modified xsi:type="dcterms:W3CDTF">2017-11-21T16:46:34Z</dcterms:modified>
</cp:coreProperties>
</file>